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f" ContentType="image/tif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3"/>
  </p:notesMasterIdLst>
  <p:sldIdLst>
    <p:sldId id="271" r:id="rId2"/>
    <p:sldId id="263" r:id="rId3"/>
    <p:sldId id="264" r:id="rId4"/>
    <p:sldId id="265" r:id="rId5"/>
    <p:sldId id="275" r:id="rId6"/>
    <p:sldId id="276" r:id="rId7"/>
    <p:sldId id="277" r:id="rId8"/>
    <p:sldId id="278" r:id="rId9"/>
    <p:sldId id="279" r:id="rId10"/>
    <p:sldId id="257" r:id="rId11"/>
    <p:sldId id="260" r:id="rId12"/>
    <p:sldId id="261" r:id="rId13"/>
    <p:sldId id="262" r:id="rId14"/>
    <p:sldId id="269" r:id="rId15"/>
    <p:sldId id="270" r:id="rId16"/>
    <p:sldId id="272" r:id="rId17"/>
    <p:sldId id="273" r:id="rId18"/>
    <p:sldId id="274" r:id="rId19"/>
    <p:sldId id="258" r:id="rId20"/>
    <p:sldId id="268" r:id="rId21"/>
    <p:sldId id="280" r:id="rId2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83" autoAdjust="0"/>
    <p:restoredTop sz="63354" autoAdjust="0"/>
  </p:normalViewPr>
  <p:slideViewPr>
    <p:cSldViewPr snapToGrid="0">
      <p:cViewPr varScale="1">
        <p:scale>
          <a:sx n="46" d="100"/>
          <a:sy n="46" d="100"/>
        </p:scale>
        <p:origin x="1656" y="36"/>
      </p:cViewPr>
      <p:guideLst>
        <p:guide orient="horz" pos="2160"/>
        <p:guide pos="3840"/>
      </p:guideLst>
    </p:cSldViewPr>
  </p:slideViewPr>
  <p:outlineViewPr>
    <p:cViewPr>
      <p:scale>
        <a:sx n="33" d="100"/>
        <a:sy n="33" d="100"/>
      </p:scale>
      <p:origin x="48" y="3948"/>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399EAED-C08C-493E-A90B-1FA80B680D8F}" type="datetimeFigureOut">
              <a:rPr lang="en-US" smtClean="0"/>
              <a:t>5/1/2017</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6DE097F-11E3-4563-B75F-376C0D9FC39B}" type="slidenum">
              <a:rPr lang="en-US" smtClean="0"/>
              <a:t>‹#›</a:t>
            </a:fld>
            <a:endParaRPr lang="en-US" dirty="0"/>
          </a:p>
        </p:txBody>
      </p:sp>
    </p:spTree>
    <p:extLst>
      <p:ext uri="{BB962C8B-B14F-4D97-AF65-F5344CB8AC3E}">
        <p14:creationId xmlns:p14="http://schemas.microsoft.com/office/powerpoint/2010/main" val="150774438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kidshealth.org/en/parents/strokes.html" TargetMode="External"/><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What is Sickle</a:t>
            </a:r>
            <a:r>
              <a:rPr lang="en-US" b="1" baseline="0" dirty="0"/>
              <a:t> Cell Disease (SCD)?</a:t>
            </a:r>
          </a:p>
          <a:p>
            <a:r>
              <a:rPr lang="en-US" baseline="0" dirty="0"/>
              <a:t>Sickle cell disease describes a group of inherited red blood cells disorders. People with this disease have abnormal hemoglobin, called </a:t>
            </a:r>
            <a:r>
              <a:rPr lang="en-US" i="1" baseline="0" dirty="0"/>
              <a:t>hemoglobin S </a:t>
            </a:r>
            <a:r>
              <a:rPr lang="en-US" i="0" baseline="0" dirty="0"/>
              <a:t>or sickle hemoglobin (National Heart, Lung, and Blood Institute (NHLBI), 2016).</a:t>
            </a:r>
          </a:p>
          <a:p>
            <a:r>
              <a:rPr lang="en-US" i="0" baseline="0" dirty="0"/>
              <a:t>SCD is not contagious; it is passed from parents to their children. People who have SCD inherit one abnormal gene from each parent. In all forms of sickle cell disease, at least one of the genes inherited causes the child’s body to make </a:t>
            </a:r>
            <a:r>
              <a:rPr lang="en-US" i="1" baseline="0" dirty="0"/>
              <a:t>hemoglobin S</a:t>
            </a:r>
            <a:r>
              <a:rPr lang="en-US" i="0" baseline="0" dirty="0"/>
              <a:t>. When the child has two hemoglobin S genes, </a:t>
            </a:r>
            <a:r>
              <a:rPr lang="en-US" i="1" baseline="0" dirty="0"/>
              <a:t>Hemoglobin SS</a:t>
            </a:r>
            <a:r>
              <a:rPr lang="en-US" i="0" baseline="0" dirty="0"/>
              <a:t>, the disease is called </a:t>
            </a:r>
            <a:r>
              <a:rPr lang="en-US" i="1" baseline="0" dirty="0"/>
              <a:t>sickle cell anemia</a:t>
            </a:r>
            <a:r>
              <a:rPr lang="en-US" i="0" baseline="0" dirty="0"/>
              <a:t>. Sickle cell anemia is very common and the most severe kind of SCD.</a:t>
            </a:r>
          </a:p>
          <a:p>
            <a:r>
              <a:rPr lang="en-US" i="0" baseline="0" dirty="0"/>
              <a:t>Two other common types of SCD are Hemoglobin SC disease and hemoglobin S</a:t>
            </a:r>
            <a:r>
              <a:rPr lang="el-GR" i="0" baseline="0" dirty="0"/>
              <a:t>β</a:t>
            </a:r>
            <a:r>
              <a:rPr lang="en-US" i="0" baseline="0" dirty="0"/>
              <a:t> thalassemia. </a:t>
            </a:r>
          </a:p>
          <a:p>
            <a:r>
              <a:rPr lang="en-US" i="0" baseline="0" dirty="0"/>
              <a:t>Other Forms of Sickle Cell Disease:</a:t>
            </a:r>
          </a:p>
          <a:p>
            <a:pPr marL="171450" indent="-171450">
              <a:buFont typeface="Arial" panose="020B0604020202020204" pitchFamily="34" charset="0"/>
              <a:buChar char="•"/>
            </a:pPr>
            <a:r>
              <a:rPr lang="en-US" i="0" baseline="0" dirty="0"/>
              <a:t>Hemoglobin SS</a:t>
            </a:r>
          </a:p>
          <a:p>
            <a:pPr marL="171450" indent="-171450">
              <a:buFont typeface="Arial" panose="020B0604020202020204" pitchFamily="34" charset="0"/>
              <a:buChar char="•"/>
            </a:pPr>
            <a:r>
              <a:rPr lang="en-US" i="0" baseline="0" dirty="0"/>
              <a:t>Hemoglobin SC</a:t>
            </a:r>
          </a:p>
          <a:p>
            <a:pPr marL="171450" indent="-171450">
              <a:buFont typeface="Arial" panose="020B0604020202020204" pitchFamily="34" charset="0"/>
              <a:buChar char="•"/>
            </a:pPr>
            <a:r>
              <a:rPr lang="en-US" i="0" baseline="0" dirty="0"/>
              <a:t>Hemoglobin S</a:t>
            </a:r>
            <a:r>
              <a:rPr lang="el-GR" i="0" baseline="0" dirty="0"/>
              <a:t>β</a:t>
            </a:r>
            <a:r>
              <a:rPr lang="en-US" sz="1200" b="0" i="0" kern="1200" dirty="0">
                <a:solidFill>
                  <a:schemeClr val="tx1"/>
                </a:solidFill>
                <a:effectLst/>
                <a:latin typeface="+mn-lt"/>
                <a:ea typeface="+mn-ea"/>
                <a:cs typeface="+mn-cs"/>
              </a:rPr>
              <a:t>0</a:t>
            </a:r>
            <a:r>
              <a:rPr lang="en-US" sz="1200" b="0" i="0" kern="1200" baseline="0" dirty="0">
                <a:solidFill>
                  <a:schemeClr val="tx1"/>
                </a:solidFill>
                <a:effectLst/>
                <a:latin typeface="+mn-lt"/>
                <a:ea typeface="+mn-ea"/>
                <a:cs typeface="+mn-cs"/>
              </a:rPr>
              <a:t> thalassemia</a:t>
            </a:r>
          </a:p>
          <a:p>
            <a:pPr marL="171450" indent="-171450">
              <a:buFont typeface="Arial" panose="020B0604020202020204" pitchFamily="34" charset="0"/>
              <a:buChar char="•"/>
            </a:pPr>
            <a:r>
              <a:rPr lang="en-US" sz="1200" b="0" i="0" kern="1200" baseline="0" dirty="0">
                <a:solidFill>
                  <a:schemeClr val="tx1"/>
                </a:solidFill>
                <a:effectLst/>
                <a:latin typeface="+mn-lt"/>
                <a:ea typeface="+mn-ea"/>
                <a:cs typeface="+mn-cs"/>
              </a:rPr>
              <a:t>Hemoglobin S</a:t>
            </a:r>
            <a:r>
              <a:rPr lang="el-GR" sz="1200" b="0" i="0" kern="1200" baseline="0" dirty="0">
                <a:solidFill>
                  <a:schemeClr val="tx1"/>
                </a:solidFill>
                <a:effectLst/>
                <a:latin typeface="+mn-lt"/>
                <a:ea typeface="+mn-ea"/>
                <a:cs typeface="+mn-cs"/>
              </a:rPr>
              <a:t>β</a:t>
            </a:r>
            <a:r>
              <a:rPr lang="en-US" sz="1200" b="0" i="0" kern="1200" baseline="0" dirty="0">
                <a:solidFill>
                  <a:schemeClr val="tx1"/>
                </a:solidFill>
                <a:effectLst/>
                <a:latin typeface="+mn-lt"/>
                <a:ea typeface="+mn-ea"/>
                <a:cs typeface="+mn-cs"/>
              </a:rPr>
              <a:t>+ thalassemia</a:t>
            </a:r>
          </a:p>
          <a:p>
            <a:pPr marL="171450" indent="-171450">
              <a:buFont typeface="Arial" panose="020B0604020202020204" pitchFamily="34" charset="0"/>
              <a:buChar char="•"/>
            </a:pPr>
            <a:r>
              <a:rPr lang="en-US" sz="1200" b="0" i="0" kern="1200" baseline="0" dirty="0">
                <a:solidFill>
                  <a:schemeClr val="tx1"/>
                </a:solidFill>
                <a:effectLst/>
                <a:latin typeface="+mn-lt"/>
                <a:ea typeface="+mn-ea"/>
                <a:cs typeface="+mn-cs"/>
              </a:rPr>
              <a:t>Hemoglobin SD</a:t>
            </a:r>
          </a:p>
          <a:p>
            <a:pPr marL="171450" indent="-171450">
              <a:buFont typeface="Arial" panose="020B0604020202020204" pitchFamily="34" charset="0"/>
              <a:buChar char="•"/>
            </a:pPr>
            <a:r>
              <a:rPr lang="en-US" sz="1200" b="0" i="0" kern="1200" baseline="0" dirty="0">
                <a:solidFill>
                  <a:schemeClr val="tx1"/>
                </a:solidFill>
                <a:effectLst/>
                <a:latin typeface="+mn-lt"/>
                <a:ea typeface="+mn-ea"/>
                <a:cs typeface="+mn-cs"/>
              </a:rPr>
              <a:t>Hemoglobin SE</a:t>
            </a:r>
          </a:p>
          <a:p>
            <a:pPr marL="171450" indent="-171450">
              <a:buFont typeface="Arial" panose="020B0604020202020204" pitchFamily="34" charset="0"/>
              <a:buChar char="•"/>
            </a:pPr>
            <a:endParaRPr lang="en-US" sz="1200" b="0" i="0" kern="1200" baseline="0" dirty="0">
              <a:solidFill>
                <a:schemeClr val="tx1"/>
              </a:solidFill>
              <a:effectLst/>
              <a:latin typeface="+mn-lt"/>
              <a:ea typeface="+mn-ea"/>
              <a:cs typeface="+mn-cs"/>
            </a:endParaRPr>
          </a:p>
          <a:p>
            <a:pPr marL="0" indent="0">
              <a:buFont typeface="Arial" panose="020B0604020202020204" pitchFamily="34" charset="0"/>
              <a:buNone/>
            </a:pPr>
            <a:r>
              <a:rPr lang="en-US" sz="1200" b="0" i="0" kern="1200" baseline="0" dirty="0">
                <a:solidFill>
                  <a:schemeClr val="tx1"/>
                </a:solidFill>
                <a:effectLst/>
                <a:latin typeface="+mn-lt"/>
                <a:ea typeface="+mn-ea"/>
                <a:cs typeface="+mn-cs"/>
              </a:rPr>
              <a:t>*Diane B.</a:t>
            </a:r>
          </a:p>
        </p:txBody>
      </p:sp>
      <p:sp>
        <p:nvSpPr>
          <p:cNvPr id="4" name="Slide Number Placeholder 3"/>
          <p:cNvSpPr>
            <a:spLocks noGrp="1"/>
          </p:cNvSpPr>
          <p:nvPr>
            <p:ph type="sldNum" sz="quarter" idx="10"/>
          </p:nvPr>
        </p:nvSpPr>
        <p:spPr/>
        <p:txBody>
          <a:bodyPr/>
          <a:lstStyle/>
          <a:p>
            <a:fld id="{F6DE097F-11E3-4563-B75F-376C0D9FC39B}" type="slidenum">
              <a:rPr lang="en-US" smtClean="0"/>
              <a:t>2</a:t>
            </a:fld>
            <a:endParaRPr lang="en-US" dirty="0"/>
          </a:p>
        </p:txBody>
      </p:sp>
    </p:spTree>
    <p:extLst>
      <p:ext uri="{BB962C8B-B14F-4D97-AF65-F5344CB8AC3E}">
        <p14:creationId xmlns:p14="http://schemas.microsoft.com/office/powerpoint/2010/main" val="201547975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A woman with SCD is more likely to have problems during pregnancy that can affect her health and the health of the unborn baby.  During pregnancy the disease may become more severe leading to an increase in pain episodes (crisis).  A mother with SCD is also at higher risk for preterm labor.  This may lead to having a baby with low birth weight which may lead to other complications for the child.  As always, early prenatal care is the key to a healthy pregnancy.  </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It is also recommended that a women with sickle cell disease or trait seek genetic counseling when considering having a baby.  The genetic counselor will look at the person’s family history and discuss what is known about SCD in the person’s family.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SCD is </a:t>
            </a:r>
            <a:r>
              <a:rPr lang="en-US" sz="1200" i="1" kern="1200" dirty="0">
                <a:solidFill>
                  <a:schemeClr val="tx1"/>
                </a:solidFill>
                <a:effectLst/>
                <a:latin typeface="+mn-lt"/>
                <a:ea typeface="+mn-ea"/>
                <a:cs typeface="+mn-cs"/>
              </a:rPr>
              <a:t>recessive</a:t>
            </a:r>
            <a:r>
              <a:rPr lang="en-US" sz="1200" kern="1200" dirty="0">
                <a:solidFill>
                  <a:schemeClr val="tx1"/>
                </a:solidFill>
                <a:effectLst/>
                <a:latin typeface="+mn-lt"/>
                <a:ea typeface="+mn-ea"/>
                <a:cs typeface="+mn-cs"/>
              </a:rPr>
              <a:t>, which means that both parents must pass on the sickle cell gene for a child to be born with SCD. During pregnancy there is a test to find out if the baby will have SCD, SCT, or neither one. The test usually is done after the second month of pregnancy. </a:t>
            </a:r>
            <a:r>
              <a:rPr lang="en-US" dirty="0"/>
              <a:t>When both parents have SCT, they have a 25% chance of having a child with SCD with every pregnancy. • When both parents have SCT, they have a 50% chance of having a child with SCT with every pregnancy (Centers for Disease Control and Prevention, 2015).</a:t>
            </a:r>
            <a:endParaRPr lang="en-US" sz="1200"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*Kalani F. </a:t>
            </a:r>
          </a:p>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F6DE097F-11E3-4563-B75F-376C0D9FC39B}" type="slidenum">
              <a:rPr lang="en-US" smtClean="0"/>
              <a:t>11</a:t>
            </a:fld>
            <a:endParaRPr lang="en-US" dirty="0"/>
          </a:p>
        </p:txBody>
      </p:sp>
    </p:spTree>
    <p:extLst>
      <p:ext uri="{BB962C8B-B14F-4D97-AF65-F5344CB8AC3E}">
        <p14:creationId xmlns:p14="http://schemas.microsoft.com/office/powerpoint/2010/main" val="267052865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50000"/>
              </a:lnSpc>
            </a:pPr>
            <a:r>
              <a:rPr lang="en-US" dirty="0"/>
              <a:t>What may seem like a substance abuse issue may actually be pseudoaddiction for those who suffer with sickle cell disease. </a:t>
            </a:r>
          </a:p>
          <a:p>
            <a:pPr>
              <a:lnSpc>
                <a:spcPct val="150000"/>
              </a:lnSpc>
            </a:pPr>
            <a:endParaRPr lang="en-US" dirty="0"/>
          </a:p>
          <a:p>
            <a:pPr>
              <a:lnSpc>
                <a:spcPct val="150000"/>
              </a:lnSpc>
            </a:pPr>
            <a:r>
              <a:rPr lang="en-US" dirty="0"/>
              <a:t>Pseudoaddicion is a condition resembling drug addiction but caused by under prescription of drugs to treat pain in the patient, causing them to seek more. </a:t>
            </a:r>
          </a:p>
          <a:p>
            <a:pPr>
              <a:lnSpc>
                <a:spcPct val="150000"/>
              </a:lnSpc>
            </a:pPr>
            <a:endParaRPr lang="en-US" dirty="0"/>
          </a:p>
          <a:p>
            <a:pPr>
              <a:lnSpc>
                <a:spcPct val="150000"/>
              </a:lnSpc>
            </a:pPr>
            <a:r>
              <a:rPr lang="en-US" dirty="0"/>
              <a:t>“</a:t>
            </a:r>
            <a:r>
              <a:rPr lang="en-US" sz="1200" b="0" i="0" u="none" strike="noStrike" kern="1200" baseline="0" dirty="0">
                <a:solidFill>
                  <a:schemeClr val="tx1"/>
                </a:solidFill>
                <a:latin typeface="+mn-lt"/>
                <a:ea typeface="+mn-ea"/>
                <a:cs typeface="+mn-cs"/>
              </a:rPr>
              <a:t>The frequent need to use narcotics to treat severe pain often leads to drug dependence in some patients which results in their stigmatization by some health professionals” (Elander, 2004).  One example of the misconception is when a patient arrives to the hospital during a sickle cell crisis.  They are in extreme pain and requesting IV pain medication.  Some may even request the medication by name and dose, because sadly they have been thru this many time before and knows what works to treat the crisis.  The staff may then assume the patient is just coming in for drugs versus a SCD crisis.  This is where the stigma arises.  Another reason is that the staff may see these patients as frequent flyers because often those affected with the disease have a difficult time finding primary care providers or hematologist who are knowledgeable of SCD in adults and how to properly manage the disease.  </a:t>
            </a:r>
          </a:p>
          <a:p>
            <a:pPr>
              <a:lnSpc>
                <a:spcPct val="150000"/>
              </a:lnSpc>
            </a:pPr>
            <a:endParaRPr lang="en-US" sz="1200" b="0" i="0" u="none" strike="noStrike" kern="1200" baseline="0" dirty="0">
              <a:solidFill>
                <a:schemeClr val="tx1"/>
              </a:solidFill>
              <a:latin typeface="+mn-lt"/>
              <a:ea typeface="+mn-ea"/>
              <a:cs typeface="+mn-cs"/>
            </a:endParaRPr>
          </a:p>
          <a:p>
            <a:pPr marL="0" marR="0" lvl="0" indent="0" algn="l" defTabSz="914400" rtl="0" eaLnBrk="1" fontAlgn="auto" latinLnBrk="0" hangingPunct="1">
              <a:lnSpc>
                <a:spcPct val="150000"/>
              </a:lnSpc>
              <a:spcBef>
                <a:spcPts val="0"/>
              </a:spcBef>
              <a:spcAft>
                <a:spcPts val="0"/>
              </a:spcAft>
              <a:buClrTx/>
              <a:buSzTx/>
              <a:buFontTx/>
              <a:buNone/>
              <a:tabLst/>
              <a:defRPr/>
            </a:pPr>
            <a:r>
              <a:rPr lang="en-US" sz="1200" kern="1200" dirty="0">
                <a:solidFill>
                  <a:schemeClr val="tx1"/>
                </a:solidFill>
                <a:effectLst/>
                <a:latin typeface="+mn-lt"/>
                <a:ea typeface="+mn-ea"/>
                <a:cs typeface="+mn-cs"/>
              </a:rPr>
              <a:t>*Kalani F. </a:t>
            </a:r>
          </a:p>
          <a:p>
            <a:pPr>
              <a:lnSpc>
                <a:spcPct val="150000"/>
              </a:lnSpc>
            </a:pPr>
            <a:endParaRPr lang="en-US" sz="1200" b="0" i="0" u="none" strike="noStrike" kern="1200" baseline="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F6DE097F-11E3-4563-B75F-376C0D9FC39B}" type="slidenum">
              <a:rPr lang="en-US" smtClean="0"/>
              <a:t>12</a:t>
            </a:fld>
            <a:endParaRPr lang="en-US" dirty="0"/>
          </a:p>
        </p:txBody>
      </p:sp>
    </p:spTree>
    <p:extLst>
      <p:ext uri="{BB962C8B-B14F-4D97-AF65-F5344CB8AC3E}">
        <p14:creationId xmlns:p14="http://schemas.microsoft.com/office/powerpoint/2010/main" val="396817667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kern="1200" dirty="0">
                <a:solidFill>
                  <a:schemeClr val="tx1"/>
                </a:solidFill>
                <a:effectLst/>
                <a:latin typeface="+mn-lt"/>
                <a:ea typeface="+mn-ea"/>
                <a:cs typeface="+mn-cs"/>
              </a:rPr>
              <a:t>Health care cost in general are very high, let alone for those with chronic problems.  In many studies those who suffer with SCD have their health care cost covered by Medicaid.  For those who have private insurance, they usually pay a percentage of total cost once the discounted rate for the insurance company is applied.  This can be a serious financial burden for those affected with SCD.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kern="1200" dirty="0">
                <a:solidFill>
                  <a:schemeClr val="tx1"/>
                </a:solidFill>
                <a:effectLst/>
                <a:latin typeface="+mn-lt"/>
                <a:ea typeface="+mn-ea"/>
                <a:cs typeface="+mn-cs"/>
              </a:rPr>
              <a:t>In 2009 the total health care cost (undiscounted) were approximately</a:t>
            </a:r>
            <a:r>
              <a:rPr lang="en-US" dirty="0"/>
              <a:t> $2,853.00/monthly per patients 30 to 30 years old, and $34,266.00 annually.  Adults 45+ years old it was estimated at $953,640.00 annually per patient (</a:t>
            </a:r>
            <a:r>
              <a:rPr lang="en-US" sz="1200" b="0" i="0" kern="1200" dirty="0">
                <a:solidFill>
                  <a:schemeClr val="tx1"/>
                </a:solidFill>
                <a:effectLst/>
                <a:latin typeface="+mn-lt"/>
                <a:ea typeface="+mn-ea"/>
                <a:cs typeface="+mn-cs"/>
              </a:rPr>
              <a:t>American Journal of Hematology, 2009).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kern="1200" dirty="0">
                <a:solidFill>
                  <a:schemeClr val="tx1"/>
                </a:solidFill>
                <a:effectLst/>
                <a:latin typeface="+mn-lt"/>
                <a:ea typeface="+mn-ea"/>
                <a:cs typeface="+mn-cs"/>
              </a:rPr>
              <a:t>One reason for the large increase for those 45+ is due to the management of co-morbidities as well, such as those mentioned in the previous slides (stroke, pulmonary hypertension, etc.).  “</a:t>
            </a:r>
            <a:r>
              <a:rPr lang="en-US" sz="1200" kern="1200" dirty="0">
                <a:solidFill>
                  <a:schemeClr val="tx1"/>
                </a:solidFill>
                <a:effectLst/>
                <a:latin typeface="+mn-lt"/>
                <a:ea typeface="+mn-ea"/>
                <a:cs typeface="+mn-cs"/>
              </a:rPr>
              <a:t>It is therefore imperative that adults with SCD receive coordinated care led by a primary care physician in coordination with a provider experienced in SCD, as well as other adult subspecialty providers” (Kanter, 2013).  This is another area that SCD patients struggle.  It seems that with SCD patients living longer, there are not enough providers specialized in the management of SCD in the adult.  This makes it hard for those to prevent a crisis, and leads them to utilizing urgent care facilities or emergency rooms for treatment.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i="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*Kalani F.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i="0" kern="1200" dirty="0">
              <a:solidFill>
                <a:schemeClr val="tx1"/>
              </a:solidFill>
              <a:effectLst/>
              <a:latin typeface="+mn-lt"/>
              <a:ea typeface="+mn-ea"/>
              <a:cs typeface="+mn-cs"/>
            </a:endParaRPr>
          </a:p>
          <a:p>
            <a:endParaRPr lang="en-US" sz="1200" b="0" i="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F6DE097F-11E3-4563-B75F-376C0D9FC39B}" type="slidenum">
              <a:rPr lang="en-US" smtClean="0"/>
              <a:t>13</a:t>
            </a:fld>
            <a:endParaRPr lang="en-US" dirty="0"/>
          </a:p>
        </p:txBody>
      </p:sp>
    </p:spTree>
    <p:extLst>
      <p:ext uri="{BB962C8B-B14F-4D97-AF65-F5344CB8AC3E}">
        <p14:creationId xmlns:p14="http://schemas.microsoft.com/office/powerpoint/2010/main" val="51601804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Occupational Considerations &amp; Hazards</a:t>
            </a:r>
          </a:p>
          <a:p>
            <a:r>
              <a:rPr lang="en-US" b="0" dirty="0"/>
              <a:t>Working in an environment that can have extreme changes in temperatures, such as a food storage warehouse that is kept cold, could trigger a crisis. Due to anemia, these patients tend to tire easily. This can be concerning if the person was a school bus driver, and happened to fall asleep while driving. If the job is physically demanding they might not be able to keep up and could lose their job. Narcotic pain medications that are prescribed to the patient might make doing some jobs dangerous. The warning label on these medications warn against using while operating heavy machinery or driving a car. These side effects to the disease should be considered when trying to gain employment. </a:t>
            </a:r>
          </a:p>
          <a:p>
            <a:endParaRPr lang="en-US" b="0" dirty="0"/>
          </a:p>
          <a:p>
            <a:r>
              <a:rPr lang="en-US" b="0" dirty="0"/>
              <a:t>Reference</a:t>
            </a:r>
          </a:p>
          <a:p>
            <a:r>
              <a:rPr lang="en-US" b="0" dirty="0"/>
              <a:t>National Heart, Lung, and Blood Institute. (2016). What is sickle cell disease? Retrieved from https://www.nhlbi.nih.gov/health/health-topics/topics/sca</a:t>
            </a:r>
          </a:p>
          <a:p>
            <a:endParaRPr lang="en-US" b="0" dirty="0"/>
          </a:p>
          <a:p>
            <a:endParaRPr lang="en-US" b="0" dirty="0"/>
          </a:p>
          <a:p>
            <a:r>
              <a:rPr lang="en-US" b="1" dirty="0"/>
              <a:t>Ability to cope with stress</a:t>
            </a:r>
          </a:p>
          <a:p>
            <a:r>
              <a:rPr lang="en-US" b="0" dirty="0"/>
              <a:t>This disease can be very stressful to adults. Being in pain, or the worry that the pain will return are stressors.  Decreased energy levels can interrupt the person’s life and goals. Worry about the future, and when they will have another crisis can lead to anxiety and stress. It is important to educate these patients on following their prescribed plan of care. Limiting factors that can cause a crisis (extreme cold, alcohol and tobacco use, dehydration) can help the patient feel more in control of their health.  If the patient is expressing they are having stress or depression the Dr. can prescribe antidepressants. The patient should also be referred to a psychiatrist so that they can begin counseling if needed. </a:t>
            </a:r>
          </a:p>
          <a:p>
            <a:endParaRPr lang="en-US" b="0" dirty="0"/>
          </a:p>
          <a:p>
            <a:r>
              <a:rPr lang="en-US" b="0" dirty="0"/>
              <a:t>*Megan</a:t>
            </a:r>
          </a:p>
          <a:p>
            <a:endParaRPr lang="en-US" b="0" dirty="0"/>
          </a:p>
        </p:txBody>
      </p:sp>
      <p:sp>
        <p:nvSpPr>
          <p:cNvPr id="4" name="Slide Number Placeholder 3"/>
          <p:cNvSpPr>
            <a:spLocks noGrp="1"/>
          </p:cNvSpPr>
          <p:nvPr>
            <p:ph type="sldNum" sz="quarter" idx="10"/>
          </p:nvPr>
        </p:nvSpPr>
        <p:spPr/>
        <p:txBody>
          <a:bodyPr/>
          <a:lstStyle/>
          <a:p>
            <a:fld id="{F6DE097F-11E3-4563-B75F-376C0D9FC39B}" type="slidenum">
              <a:rPr lang="en-US" smtClean="0"/>
              <a:t>14</a:t>
            </a:fld>
            <a:endParaRPr lang="en-US" dirty="0"/>
          </a:p>
        </p:txBody>
      </p:sp>
    </p:spTree>
    <p:extLst>
      <p:ext uri="{BB962C8B-B14F-4D97-AF65-F5344CB8AC3E}">
        <p14:creationId xmlns:p14="http://schemas.microsoft.com/office/powerpoint/2010/main" val="79981459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Care</a:t>
            </a:r>
            <a:r>
              <a:rPr lang="en-US" b="1" baseline="0" dirty="0"/>
              <a:t> Plan</a:t>
            </a:r>
            <a:endParaRPr lang="en-US" b="1" dirty="0"/>
          </a:p>
          <a:p>
            <a:r>
              <a:rPr lang="en-US" dirty="0"/>
              <a:t>The nurse should confirm that the patient understands the disease and how to prevent a crisis. Appropriate treatments should be discussed. Have the patient verbalize one or two resources they can turn to for guidance or support.  Patient should verbalize to the nurse what their treatment plan is and how they intend to follow it. </a:t>
            </a:r>
          </a:p>
          <a:p>
            <a:endParaRPr lang="en-US" dirty="0"/>
          </a:p>
          <a:p>
            <a:r>
              <a:rPr lang="en-US" dirty="0"/>
              <a:t>References:</a:t>
            </a:r>
          </a:p>
          <a:p>
            <a:r>
              <a:rPr lang="en-US" dirty="0" err="1"/>
              <a:t>Gulanick</a:t>
            </a:r>
            <a:r>
              <a:rPr lang="en-US" dirty="0"/>
              <a:t>, M., &amp; Myers, J. L. (2011). Nursing care plans: diagnoses, interventions, and outcomes (7th ed.). pgs. 777-779. St. Louis, MO: Elsevier Mosby.</a:t>
            </a:r>
          </a:p>
          <a:p>
            <a:endParaRPr lang="en-US" dirty="0"/>
          </a:p>
          <a:p>
            <a:endParaRPr lang="en-US" dirty="0"/>
          </a:p>
          <a:p>
            <a:r>
              <a:rPr lang="en-US" dirty="0"/>
              <a:t>*Megan</a:t>
            </a:r>
          </a:p>
        </p:txBody>
      </p:sp>
      <p:sp>
        <p:nvSpPr>
          <p:cNvPr id="4" name="Slide Number Placeholder 3"/>
          <p:cNvSpPr>
            <a:spLocks noGrp="1"/>
          </p:cNvSpPr>
          <p:nvPr>
            <p:ph type="sldNum" sz="quarter" idx="10"/>
          </p:nvPr>
        </p:nvSpPr>
        <p:spPr/>
        <p:txBody>
          <a:bodyPr/>
          <a:lstStyle/>
          <a:p>
            <a:fld id="{F6DE097F-11E3-4563-B75F-376C0D9FC39B}" type="slidenum">
              <a:rPr lang="en-US" smtClean="0"/>
              <a:t>15</a:t>
            </a:fld>
            <a:endParaRPr lang="en-US" dirty="0"/>
          </a:p>
        </p:txBody>
      </p:sp>
    </p:spTree>
    <p:extLst>
      <p:ext uri="{BB962C8B-B14F-4D97-AF65-F5344CB8AC3E}">
        <p14:creationId xmlns:p14="http://schemas.microsoft.com/office/powerpoint/2010/main" val="140557434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Care Plan (</a:t>
            </a:r>
            <a:r>
              <a:rPr lang="en-US" b="1" dirty="0" err="1"/>
              <a:t>cont</a:t>
            </a:r>
            <a:r>
              <a:rPr lang="en-US" b="1" dirty="0"/>
              <a:t>)</a:t>
            </a:r>
          </a:p>
          <a:p>
            <a:r>
              <a:rPr lang="en-US" b="1" dirty="0"/>
              <a:t>Health Screening</a:t>
            </a:r>
            <a:r>
              <a:rPr lang="en-US" b="1" baseline="0" dirty="0"/>
              <a:t> &amp; </a:t>
            </a:r>
            <a:r>
              <a:rPr lang="en-US" b="1" dirty="0"/>
              <a:t>Promotion</a:t>
            </a:r>
          </a:p>
          <a:p>
            <a:r>
              <a:rPr lang="en-US" b="0" dirty="0"/>
              <a:t>During a crisis, the nurse will assess the patients pain, and treat with medications. CBC with Diff, AST and ALT are important lab tests that should be checked during routine office visits. If a patient is uneducated or living in a lower income area they might find it difficult to follow the prescribed regimen. If the patient doesn’t have a good support system it might be difficult for them to follow their plan of care. </a:t>
            </a:r>
          </a:p>
          <a:p>
            <a:r>
              <a:rPr lang="en-US" b="0" dirty="0"/>
              <a:t>The nurse should instruct the patient about the preventable and treatable situations that can cause a crisis. They should notify their Dr. when they experience any signs of infection. Emotional stress, which can be due to their disease needs to be addressed with their physician or psychiatrist. Alcohol and tobacco ingestion can cause dehydration and decreased oxygenation. Keeping well rested and out of extreme cold environments, and not traveling to high altitudes where there is decreased oxygenation is important in preventing crisis.</a:t>
            </a:r>
          </a:p>
          <a:p>
            <a:endParaRPr lang="en-US" b="0" dirty="0"/>
          </a:p>
          <a:p>
            <a:r>
              <a:rPr lang="en-US" b="0" dirty="0"/>
              <a:t>*Megan</a:t>
            </a:r>
          </a:p>
        </p:txBody>
      </p:sp>
      <p:sp>
        <p:nvSpPr>
          <p:cNvPr id="4" name="Slide Number Placeholder 3"/>
          <p:cNvSpPr>
            <a:spLocks noGrp="1"/>
          </p:cNvSpPr>
          <p:nvPr>
            <p:ph type="sldNum" sz="quarter" idx="10"/>
          </p:nvPr>
        </p:nvSpPr>
        <p:spPr/>
        <p:txBody>
          <a:bodyPr/>
          <a:lstStyle/>
          <a:p>
            <a:fld id="{F6DE097F-11E3-4563-B75F-376C0D9FC39B}" type="slidenum">
              <a:rPr lang="en-US" smtClean="0"/>
              <a:t>16</a:t>
            </a:fld>
            <a:endParaRPr lang="en-US" dirty="0"/>
          </a:p>
        </p:txBody>
      </p:sp>
    </p:spTree>
    <p:extLst>
      <p:ext uri="{BB962C8B-B14F-4D97-AF65-F5344CB8AC3E}">
        <p14:creationId xmlns:p14="http://schemas.microsoft.com/office/powerpoint/2010/main" val="217456583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Care Plan (</a:t>
            </a:r>
            <a:r>
              <a:rPr lang="en-US" b="1" dirty="0" err="1"/>
              <a:t>cont</a:t>
            </a:r>
            <a:r>
              <a:rPr lang="en-US" b="1" dirty="0"/>
              <a:t>)</a:t>
            </a:r>
          </a:p>
          <a:p>
            <a:r>
              <a:rPr lang="en-US" b="1" dirty="0"/>
              <a:t>Intervention</a:t>
            </a:r>
            <a:r>
              <a:rPr lang="en-US" b="1" baseline="0" dirty="0"/>
              <a:t> </a:t>
            </a:r>
            <a:r>
              <a:rPr lang="en-US" b="1" dirty="0"/>
              <a:t>and Education</a:t>
            </a:r>
          </a:p>
          <a:p>
            <a:r>
              <a:rPr lang="en-US" b="0" dirty="0"/>
              <a:t>The patient should follow these interventions to help in preventing crisis. Taking prescribed medications, like folic acid, and drinking plenty of fluids to keep the body hydrated. It is very important that these patients show up to all appointments to help keep track of their disease. </a:t>
            </a:r>
          </a:p>
          <a:p>
            <a:r>
              <a:rPr lang="en-US" b="0" dirty="0"/>
              <a:t>It is important for these patients and their family to understand that sickle cell is an inherited disease. Both partners should be tested for the genetic maker of this disease before conception. Support groups for sickle cell disease patients are available online and in person. </a:t>
            </a:r>
          </a:p>
          <a:p>
            <a:endParaRPr lang="en-US" b="0" dirty="0"/>
          </a:p>
          <a:p>
            <a:r>
              <a:rPr lang="en-US" b="0" dirty="0"/>
              <a:t>References:</a:t>
            </a:r>
          </a:p>
          <a:p>
            <a:r>
              <a:rPr lang="en-US" b="0" dirty="0" err="1"/>
              <a:t>Gulanick</a:t>
            </a:r>
            <a:r>
              <a:rPr lang="en-US" b="0" dirty="0"/>
              <a:t>, M., &amp; Myers, J. L. (2011). Nursing care plans: diagnoses, interventions, and outcomes (7th ed.). pgs. 777-779. St. Louis, MO: Elsevier Mosby.</a:t>
            </a:r>
          </a:p>
          <a:p>
            <a:endParaRPr lang="en-US" b="0" dirty="0"/>
          </a:p>
          <a:p>
            <a:r>
              <a:rPr lang="en-US" b="0" dirty="0"/>
              <a:t>*Megan</a:t>
            </a:r>
          </a:p>
        </p:txBody>
      </p:sp>
      <p:sp>
        <p:nvSpPr>
          <p:cNvPr id="4" name="Slide Number Placeholder 3"/>
          <p:cNvSpPr>
            <a:spLocks noGrp="1"/>
          </p:cNvSpPr>
          <p:nvPr>
            <p:ph type="sldNum" sz="quarter" idx="10"/>
          </p:nvPr>
        </p:nvSpPr>
        <p:spPr/>
        <p:txBody>
          <a:bodyPr/>
          <a:lstStyle/>
          <a:p>
            <a:fld id="{F6DE097F-11E3-4563-B75F-376C0D9FC39B}" type="slidenum">
              <a:rPr lang="en-US" smtClean="0"/>
              <a:t>17</a:t>
            </a:fld>
            <a:endParaRPr lang="en-US" dirty="0"/>
          </a:p>
        </p:txBody>
      </p:sp>
    </p:spTree>
    <p:extLst>
      <p:ext uri="{BB962C8B-B14F-4D97-AF65-F5344CB8AC3E}">
        <p14:creationId xmlns:p14="http://schemas.microsoft.com/office/powerpoint/2010/main" val="50191220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Resources</a:t>
            </a:r>
          </a:p>
          <a:p>
            <a:r>
              <a:rPr lang="en-US" b="0" dirty="0"/>
              <a:t>The American Sickle Cell Anemia Association offers information on support groups for patients. They also have a program called CHAMPPS (Choosing Health, Awareness, Mobility, Personal Power and Success) for children ages 10 thru 17 who were diagnosed with sickle cell disease. This program offers mentoring and education for these kids. There are also links to other websites with useful information for sickle cell patients and their families. </a:t>
            </a:r>
          </a:p>
          <a:p>
            <a:endParaRPr lang="en-US" b="0" dirty="0"/>
          </a:p>
          <a:p>
            <a:r>
              <a:rPr lang="en-US" b="0" dirty="0"/>
              <a:t>The Sickle Cell Association of Houston is a useful site for residents in Harris County Texas. They offer information on the disease, and help with following a plan for living well. They also have information about “The Nurse Helpline” that is available for residents of Harris County. It is a free of charge service that people can use to talk to a registered nurse 24/7. The nurse can direct them to the appropriate care that they might need. </a:t>
            </a:r>
          </a:p>
          <a:p>
            <a:endParaRPr lang="en-US" b="0" dirty="0"/>
          </a:p>
          <a:p>
            <a:r>
              <a:rPr lang="en-US" b="0" dirty="0"/>
              <a:t>The United States Department of Health and Human Services has extensive information about Sickle Cell. The site has information to help the person with the disease make healthy plans to reduce the risk of a crisis. The site also offers information on current research and links to helpful resources.</a:t>
            </a:r>
          </a:p>
          <a:p>
            <a:endParaRPr lang="en-US" b="0" dirty="0"/>
          </a:p>
          <a:p>
            <a:r>
              <a:rPr lang="en-US" b="0" dirty="0"/>
              <a:t>*Megan</a:t>
            </a:r>
          </a:p>
        </p:txBody>
      </p:sp>
      <p:sp>
        <p:nvSpPr>
          <p:cNvPr id="4" name="Slide Number Placeholder 3"/>
          <p:cNvSpPr>
            <a:spLocks noGrp="1"/>
          </p:cNvSpPr>
          <p:nvPr>
            <p:ph type="sldNum" sz="quarter" idx="10"/>
          </p:nvPr>
        </p:nvSpPr>
        <p:spPr/>
        <p:txBody>
          <a:bodyPr/>
          <a:lstStyle/>
          <a:p>
            <a:fld id="{F6DE097F-11E3-4563-B75F-376C0D9FC39B}" type="slidenum">
              <a:rPr lang="en-US" smtClean="0"/>
              <a:t>18</a:t>
            </a:fld>
            <a:endParaRPr lang="en-US" dirty="0"/>
          </a:p>
        </p:txBody>
      </p:sp>
    </p:spTree>
    <p:extLst>
      <p:ext uri="{BB962C8B-B14F-4D97-AF65-F5344CB8AC3E}">
        <p14:creationId xmlns:p14="http://schemas.microsoft.com/office/powerpoint/2010/main" val="99961530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t>
            </a:r>
            <a:r>
              <a:rPr lang="en-US" dirty="0" err="1"/>
              <a:t>Kalani</a:t>
            </a:r>
            <a:r>
              <a:rPr lang="en-US" dirty="0"/>
              <a:t> F., Megan</a:t>
            </a:r>
          </a:p>
        </p:txBody>
      </p:sp>
      <p:sp>
        <p:nvSpPr>
          <p:cNvPr id="4" name="Slide Number Placeholder 3"/>
          <p:cNvSpPr>
            <a:spLocks noGrp="1"/>
          </p:cNvSpPr>
          <p:nvPr>
            <p:ph type="sldNum" sz="quarter" idx="10"/>
          </p:nvPr>
        </p:nvSpPr>
        <p:spPr/>
        <p:txBody>
          <a:bodyPr/>
          <a:lstStyle/>
          <a:p>
            <a:fld id="{F6DE097F-11E3-4563-B75F-376C0D9FC39B}" type="slidenum">
              <a:rPr lang="en-US" smtClean="0"/>
              <a:t>19</a:t>
            </a:fld>
            <a:endParaRPr lang="en-US" dirty="0"/>
          </a:p>
        </p:txBody>
      </p:sp>
    </p:spTree>
    <p:extLst>
      <p:ext uri="{BB962C8B-B14F-4D97-AF65-F5344CB8AC3E}">
        <p14:creationId xmlns:p14="http://schemas.microsoft.com/office/powerpoint/2010/main" val="248177292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*Diane B., Megan</a:t>
            </a:r>
          </a:p>
        </p:txBody>
      </p:sp>
      <p:sp>
        <p:nvSpPr>
          <p:cNvPr id="4" name="Slide Number Placeholder 3"/>
          <p:cNvSpPr>
            <a:spLocks noGrp="1"/>
          </p:cNvSpPr>
          <p:nvPr>
            <p:ph type="sldNum" sz="quarter" idx="10"/>
          </p:nvPr>
        </p:nvSpPr>
        <p:spPr/>
        <p:txBody>
          <a:bodyPr/>
          <a:lstStyle/>
          <a:p>
            <a:fld id="{F6DE097F-11E3-4563-B75F-376C0D9FC39B}" type="slidenum">
              <a:rPr lang="en-US" smtClean="0"/>
              <a:t>20</a:t>
            </a:fld>
            <a:endParaRPr lang="en-US" dirty="0"/>
          </a:p>
        </p:txBody>
      </p:sp>
    </p:spTree>
    <p:extLst>
      <p:ext uri="{BB962C8B-B14F-4D97-AF65-F5344CB8AC3E}">
        <p14:creationId xmlns:p14="http://schemas.microsoft.com/office/powerpoint/2010/main" val="96010297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Pathophysiology</a:t>
            </a:r>
            <a:r>
              <a:rPr lang="en-US" dirty="0"/>
              <a:t>:</a:t>
            </a:r>
          </a:p>
          <a:p>
            <a:r>
              <a:rPr lang="en-US" dirty="0"/>
              <a:t>Hemoglobin is responsible to transporting oxygen</a:t>
            </a:r>
            <a:r>
              <a:rPr lang="en-US" baseline="0" dirty="0"/>
              <a:t> to all tissue in the human body. Normal hemoglobin are disc shaped (like a doughnut without a hole) and flexible, which allows them to move through the blood vessels in order to deliver oxygen (NHLBI, 2016). Sickle hemoglobin form stiff rods inside the red blood cells causing their shape to change into a crescent, or </a:t>
            </a:r>
            <a:r>
              <a:rPr lang="en-US" i="1" baseline="0" dirty="0"/>
              <a:t>sickle </a:t>
            </a:r>
            <a:r>
              <a:rPr lang="en-US" i="0" baseline="0" dirty="0"/>
              <a:t>shape.</a:t>
            </a:r>
          </a:p>
          <a:p>
            <a:r>
              <a:rPr lang="en-US" i="0" baseline="0" dirty="0"/>
              <a:t>Sickle shaped cells are not as flexible as the normal RBC’s and can stick to the vessel walls, causing a blockage that slows, and can even stop, the flow of blood. When there is a blockage in blood flow, oxygen is unable to reach the surrounding tissue.</a:t>
            </a:r>
          </a:p>
          <a:p>
            <a:r>
              <a:rPr lang="en-US" i="0" baseline="0" dirty="0"/>
              <a:t>The lack of oxygen can cause a pain crises, which are sudden and severe. These pain attacks can occur without any warning. Most people suffering from these pain attacks present to hospitals for treatment. Fortunately, most children with SCD are pain free when they are not experiencing a painful crises, but adolescents and adults are not as fortunate. Many adolescents and adults suffer with chronic pain. Because of the decrease in oxygenation to tissues, organ damage can occur. Over a lifetime, SCD can cause damage to a person’s spleen, brain, eyes, lungs, liver, heart, kidneys, penis, joints, bones, or skin.</a:t>
            </a:r>
          </a:p>
          <a:p>
            <a:r>
              <a:rPr lang="en-US" i="0" baseline="0" dirty="0"/>
              <a:t>Because sickle cells are stiff and can’t change their shape easily, they hemolyze easily. Because sickle cells only last for 10-20 days, the body may have difficulty producing enough RBC’s to keep up with the amount of hemolyzed RBC’s. This process can lead to anemia causing most people with SCD to have less energy.</a:t>
            </a:r>
          </a:p>
          <a:p>
            <a:endParaRPr lang="en-US" i="0" baseline="0" dirty="0"/>
          </a:p>
          <a:p>
            <a:r>
              <a:rPr lang="en-US" i="0" baseline="0" dirty="0"/>
              <a:t>*Diane B.</a:t>
            </a:r>
          </a:p>
          <a:p>
            <a:endParaRPr lang="en-US" dirty="0"/>
          </a:p>
          <a:p>
            <a:endParaRPr lang="en-US" dirty="0"/>
          </a:p>
        </p:txBody>
      </p:sp>
      <p:sp>
        <p:nvSpPr>
          <p:cNvPr id="4" name="Slide Number Placeholder 3"/>
          <p:cNvSpPr>
            <a:spLocks noGrp="1"/>
          </p:cNvSpPr>
          <p:nvPr>
            <p:ph type="sldNum" sz="quarter" idx="10"/>
          </p:nvPr>
        </p:nvSpPr>
        <p:spPr/>
        <p:txBody>
          <a:bodyPr/>
          <a:lstStyle/>
          <a:p>
            <a:fld id="{F6DE097F-11E3-4563-B75F-376C0D9FC39B}" type="slidenum">
              <a:rPr lang="en-US" smtClean="0"/>
              <a:t>3</a:t>
            </a:fld>
            <a:endParaRPr lang="en-US" dirty="0"/>
          </a:p>
        </p:txBody>
      </p:sp>
    </p:spTree>
    <p:extLst>
      <p:ext uri="{BB962C8B-B14F-4D97-AF65-F5344CB8AC3E}">
        <p14:creationId xmlns:p14="http://schemas.microsoft.com/office/powerpoint/2010/main" val="2011093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The History of Sickle Cell Disease</a:t>
            </a:r>
          </a:p>
          <a:p>
            <a:r>
              <a:rPr lang="en-US" dirty="0"/>
              <a:t>The first published</a:t>
            </a:r>
            <a:r>
              <a:rPr lang="en-US" baseline="0" dirty="0"/>
              <a:t> description of s</a:t>
            </a:r>
            <a:r>
              <a:rPr lang="en-US" dirty="0"/>
              <a:t>ickle</a:t>
            </a:r>
            <a:r>
              <a:rPr lang="en-US" baseline="0" dirty="0"/>
              <a:t> cell was on November 15, 1910 by Dr. James Herrick (Smith, 2015). Dr. Herrick was a cardiologist who noticed the sickle shaped blood cells in a male patient he was caring for from the Caribbean island of Grenada who had acute chest syndrome. to In 1911, there was a 25 year old female patient with the same characteristics of unusually shaped red blood cells. She had been diagnosed with pernicious anemia.</a:t>
            </a:r>
          </a:p>
          <a:p>
            <a:r>
              <a:rPr lang="en-US" baseline="0" dirty="0"/>
              <a:t>The third published case was of a 21-year-old female in 1915. She had the same shape of blood cells. When a sample of her father’s blood was examined, the abnormal cells did not develop until a few days after the sample was collected. This is what lead researchers to determine if SCD is an inherited condition.</a:t>
            </a:r>
          </a:p>
          <a:p>
            <a:r>
              <a:rPr lang="en-US" baseline="0" dirty="0"/>
              <a:t>In 1922, the fourth case of SCD is published. The author of this report noted that all the previous documented cases and this case had an origin in Africa.</a:t>
            </a:r>
            <a:endParaRPr lang="en-US" dirty="0"/>
          </a:p>
          <a:p>
            <a:r>
              <a:rPr lang="en-US" dirty="0"/>
              <a:t>In</a:t>
            </a:r>
            <a:r>
              <a:rPr lang="en-US" baseline="0" dirty="0"/>
              <a:t> 1973, the average lifespan for a person with sickle cell disease in the United States was only 14 years. Today, thanks to the advances in diagnosis and care of SCD, people with SCD in high-income countries like the U.S. have a life expectancy of 40-60 years.</a:t>
            </a:r>
          </a:p>
          <a:p>
            <a:r>
              <a:rPr lang="en-US" baseline="0" dirty="0"/>
              <a:t>The only </a:t>
            </a:r>
            <a:r>
              <a:rPr lang="en-US" i="1" baseline="0" dirty="0"/>
              <a:t>cure</a:t>
            </a:r>
            <a:r>
              <a:rPr lang="en-US" i="0" baseline="0" dirty="0"/>
              <a:t> for SCD is hematopoietic stem cell transplantation (HSCT). Unfortunately, most people with SCD are either too old for a transplant or do not have a well-matched donor. A well-matched donor is needed to have the best chance for success.</a:t>
            </a:r>
          </a:p>
          <a:p>
            <a:r>
              <a:rPr lang="en-US" i="0" baseline="0" dirty="0"/>
              <a:t>There are effective treatments that can reduce symptoms of SCD and prolong life. People with SCD who are diagnosed early and receive regular medical care have a better outcome in life than those who are not.</a:t>
            </a:r>
          </a:p>
          <a:p>
            <a:endParaRPr lang="en-US" i="0" baseline="0" dirty="0"/>
          </a:p>
          <a:p>
            <a:r>
              <a:rPr lang="en-US" i="0" baseline="0" dirty="0"/>
              <a:t>*Diane B.</a:t>
            </a:r>
            <a:endParaRPr lang="en-US" dirty="0"/>
          </a:p>
        </p:txBody>
      </p:sp>
      <p:sp>
        <p:nvSpPr>
          <p:cNvPr id="4" name="Slide Number Placeholder 3"/>
          <p:cNvSpPr>
            <a:spLocks noGrp="1"/>
          </p:cNvSpPr>
          <p:nvPr>
            <p:ph type="sldNum" sz="quarter" idx="10"/>
          </p:nvPr>
        </p:nvSpPr>
        <p:spPr/>
        <p:txBody>
          <a:bodyPr/>
          <a:lstStyle/>
          <a:p>
            <a:fld id="{F6DE097F-11E3-4563-B75F-376C0D9FC39B}" type="slidenum">
              <a:rPr lang="en-US" smtClean="0"/>
              <a:t>4</a:t>
            </a:fld>
            <a:endParaRPr lang="en-US" dirty="0"/>
          </a:p>
        </p:txBody>
      </p:sp>
    </p:spTree>
    <p:extLst>
      <p:ext uri="{BB962C8B-B14F-4D97-AF65-F5344CB8AC3E}">
        <p14:creationId xmlns:p14="http://schemas.microsoft.com/office/powerpoint/2010/main" val="302794688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latin typeface="+mn-lt"/>
                <a:ea typeface="+mn-ea"/>
                <a:cs typeface="+mn-cs"/>
              </a:rPr>
              <a:t>Total costs per patient-month were highest in adults, peaking at $2,853 per patient-month for patients aged 30 to 39, and lowest in children from birth through age 9, at $892 per patient-month.</a:t>
            </a:r>
          </a:p>
          <a:p>
            <a:endParaRPr lang="en-US" sz="1200" kern="1200" dirty="0">
              <a:solidFill>
                <a:schemeClr val="tx1"/>
              </a:solidFill>
              <a:latin typeface="+mn-lt"/>
              <a:ea typeface="+mn-ea"/>
              <a:cs typeface="+mn-cs"/>
            </a:endParaRPr>
          </a:p>
          <a:p>
            <a:r>
              <a:rPr lang="en-US" sz="1200" kern="1200" dirty="0">
                <a:solidFill>
                  <a:schemeClr val="tx1"/>
                </a:solidFill>
                <a:latin typeface="+mn-lt"/>
                <a:ea typeface="+mn-ea"/>
                <a:cs typeface="+mn-cs"/>
              </a:rPr>
              <a:t>For an average patient with sickle cell disease reaching age 45, total undiscounted health care costs were estimated to reach $953,640.</a:t>
            </a:r>
          </a:p>
          <a:p>
            <a:r>
              <a:rPr lang="en-US" sz="1200" kern="1200" dirty="0">
                <a:solidFill>
                  <a:schemeClr val="tx1"/>
                </a:solidFill>
                <a:latin typeface="+mn-lt"/>
                <a:ea typeface="+mn-ea"/>
                <a:cs typeface="+mn-cs"/>
              </a:rPr>
              <a:t>When one considers the additional contributions of sickle cell disease associated with reduced quality of life, uncompensated care, lost productivity, and premature mortality, the full burden of sickle cell disease is likely to be quite higher than the figures reported here," </a:t>
            </a:r>
            <a:r>
              <a:rPr lang="en-US" sz="1200" kern="1200" dirty="0" err="1">
                <a:solidFill>
                  <a:schemeClr val="tx1"/>
                </a:solidFill>
                <a:latin typeface="+mn-lt"/>
                <a:ea typeface="+mn-ea"/>
                <a:cs typeface="+mn-cs"/>
              </a:rPr>
              <a:t>Kauf</a:t>
            </a:r>
            <a:r>
              <a:rPr lang="en-US" sz="1200" kern="1200" dirty="0">
                <a:solidFill>
                  <a:schemeClr val="tx1"/>
                </a:solidFill>
                <a:latin typeface="+mn-lt"/>
                <a:ea typeface="+mn-ea"/>
                <a:cs typeface="+mn-cs"/>
              </a:rPr>
              <a:t> and colleagues note. (American Journal</a:t>
            </a:r>
            <a:r>
              <a:rPr lang="en-US" sz="1200" kern="1200" baseline="0" dirty="0">
                <a:solidFill>
                  <a:schemeClr val="tx1"/>
                </a:solidFill>
                <a:latin typeface="+mn-lt"/>
                <a:ea typeface="+mn-ea"/>
                <a:cs typeface="+mn-cs"/>
              </a:rPr>
              <a:t> of Hematology, 2009)</a:t>
            </a:r>
          </a:p>
          <a:p>
            <a:endParaRPr lang="en-US" sz="1200" kern="1200" baseline="0" dirty="0">
              <a:solidFill>
                <a:schemeClr val="tx1"/>
              </a:solidFill>
              <a:latin typeface="+mn-lt"/>
              <a:ea typeface="+mn-ea"/>
              <a:cs typeface="+mn-cs"/>
            </a:endParaRPr>
          </a:p>
          <a:p>
            <a:r>
              <a:rPr lang="en-US" sz="1200" kern="1200" baseline="0" dirty="0">
                <a:solidFill>
                  <a:schemeClr val="tx1"/>
                </a:solidFill>
                <a:latin typeface="+mn-lt"/>
                <a:ea typeface="+mn-ea"/>
                <a:cs typeface="+mn-cs"/>
              </a:rPr>
              <a:t>Creating interventions to deal with pain crisis which is a main cause of Emergency Room Visits would great cut down the lifelong cost of treatment. </a:t>
            </a:r>
          </a:p>
          <a:p>
            <a:endParaRPr lang="en-US" sz="1200" kern="1200" baseline="0" dirty="0">
              <a:solidFill>
                <a:schemeClr val="tx1"/>
              </a:solidFill>
              <a:latin typeface="+mn-lt"/>
              <a:ea typeface="+mn-ea"/>
              <a:cs typeface="+mn-cs"/>
            </a:endParaRPr>
          </a:p>
          <a:p>
            <a:r>
              <a:rPr lang="en-US" sz="1200" kern="1200" dirty="0">
                <a:solidFill>
                  <a:schemeClr val="tx1"/>
                </a:solidFill>
                <a:latin typeface="+mn-lt"/>
                <a:ea typeface="+mn-ea"/>
                <a:cs typeface="+mn-cs"/>
              </a:rPr>
              <a:t>Sickle cell disease healthcare costs high in U.S. (June,</a:t>
            </a:r>
            <a:r>
              <a:rPr lang="en-US" sz="1200" kern="1200" baseline="0" dirty="0">
                <a:solidFill>
                  <a:schemeClr val="tx1"/>
                </a:solidFill>
                <a:latin typeface="+mn-lt"/>
                <a:ea typeface="+mn-ea"/>
                <a:cs typeface="+mn-cs"/>
              </a:rPr>
              <a:t> 2009). </a:t>
            </a:r>
            <a:r>
              <a:rPr lang="en-US" sz="1200" i="1" kern="1200" baseline="0" dirty="0">
                <a:solidFill>
                  <a:schemeClr val="tx1"/>
                </a:solidFill>
                <a:latin typeface="+mn-lt"/>
                <a:ea typeface="+mn-ea"/>
                <a:cs typeface="+mn-cs"/>
              </a:rPr>
              <a:t>American Journal of Hematology</a:t>
            </a:r>
            <a:r>
              <a:rPr lang="en-US" sz="1200" kern="1200" baseline="0" dirty="0">
                <a:solidFill>
                  <a:schemeClr val="tx1"/>
                </a:solidFill>
                <a:latin typeface="+mn-lt"/>
                <a:ea typeface="+mn-ea"/>
                <a:cs typeface="+mn-cs"/>
              </a:rPr>
              <a:t>. Retrieved April 21, 2017</a:t>
            </a:r>
            <a:endParaRPr lang="en-US" dirty="0"/>
          </a:p>
        </p:txBody>
      </p:sp>
      <p:sp>
        <p:nvSpPr>
          <p:cNvPr id="4" name="Slide Number Placeholder 3"/>
          <p:cNvSpPr>
            <a:spLocks noGrp="1"/>
          </p:cNvSpPr>
          <p:nvPr>
            <p:ph type="sldNum" sz="quarter" idx="10"/>
          </p:nvPr>
        </p:nvSpPr>
        <p:spPr/>
        <p:txBody>
          <a:bodyPr/>
          <a:lstStyle/>
          <a:p>
            <a:fld id="{F6DE097F-11E3-4563-B75F-376C0D9FC39B}" type="slidenum">
              <a:rPr lang="en-US" smtClean="0"/>
              <a:t>5</a:t>
            </a:fld>
            <a:endParaRPr lang="en-US" dirty="0"/>
          </a:p>
        </p:txBody>
      </p:sp>
    </p:spTree>
    <p:extLst>
      <p:ext uri="{BB962C8B-B14F-4D97-AF65-F5344CB8AC3E}">
        <p14:creationId xmlns:p14="http://schemas.microsoft.com/office/powerpoint/2010/main" val="241766431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latin typeface="+mn-lt"/>
                <a:ea typeface="+mn-ea"/>
                <a:cs typeface="+mn-cs"/>
              </a:rPr>
              <a:t>Most kids with sickle cell disease have some degree of anemia and might develop one or more of the following conditions and symptoms as part of the disorder:</a:t>
            </a:r>
          </a:p>
          <a:p>
            <a:r>
              <a:rPr lang="en-US" sz="1200" b="1" kern="1200" dirty="0">
                <a:solidFill>
                  <a:schemeClr val="tx1"/>
                </a:solidFill>
                <a:latin typeface="+mn-lt"/>
                <a:ea typeface="+mn-ea"/>
                <a:cs typeface="+mn-cs"/>
              </a:rPr>
              <a:t>Acute chest syndrome:</a:t>
            </a:r>
            <a:r>
              <a:rPr lang="en-US" sz="1200" b="0" kern="1200" dirty="0">
                <a:solidFill>
                  <a:schemeClr val="tx1"/>
                </a:solidFill>
                <a:latin typeface="+mn-lt"/>
                <a:ea typeface="+mn-ea"/>
                <a:cs typeface="+mn-cs"/>
              </a:rPr>
              <a:t> Inflammation, infection, and occlusion (blockages) of small vessels of the lung may cause this syndrome. Signs include chest pain, coughing, difficulty breathing, and fever.</a:t>
            </a:r>
          </a:p>
          <a:p>
            <a:r>
              <a:rPr lang="en-US" sz="1200" b="1" kern="1200" dirty="0">
                <a:solidFill>
                  <a:schemeClr val="tx1"/>
                </a:solidFill>
                <a:latin typeface="+mn-lt"/>
                <a:ea typeface="+mn-ea"/>
                <a:cs typeface="+mn-cs"/>
              </a:rPr>
              <a:t>Aplastic crisis:</a:t>
            </a:r>
            <a:r>
              <a:rPr lang="en-US" sz="1200" b="0" kern="1200" dirty="0">
                <a:solidFill>
                  <a:schemeClr val="tx1"/>
                </a:solidFill>
                <a:latin typeface="+mn-lt"/>
                <a:ea typeface="+mn-ea"/>
                <a:cs typeface="+mn-cs"/>
              </a:rPr>
              <a:t> This is when the bone marrow temporarily slows its production of RBCs due to infection (most commonly parvovirus) or another cause, resulting in a serious drop in RBCs and severe anemia. Signs include paleness, fatigue, and rapid pulse.</a:t>
            </a:r>
          </a:p>
          <a:p>
            <a:r>
              <a:rPr lang="en-US" sz="1200" b="1" kern="1200" dirty="0">
                <a:solidFill>
                  <a:schemeClr val="tx1"/>
                </a:solidFill>
                <a:latin typeface="+mn-lt"/>
                <a:ea typeface="+mn-ea"/>
                <a:cs typeface="+mn-cs"/>
              </a:rPr>
              <a:t>Hand-foot syndrome (also called </a:t>
            </a:r>
            <a:r>
              <a:rPr lang="en-US" sz="1200" b="1" kern="1200" dirty="0" err="1">
                <a:solidFill>
                  <a:schemeClr val="tx1"/>
                </a:solidFill>
                <a:latin typeface="+mn-lt"/>
                <a:ea typeface="+mn-ea"/>
                <a:cs typeface="+mn-cs"/>
              </a:rPr>
              <a:t>dactylitis</a:t>
            </a:r>
            <a:r>
              <a:rPr lang="en-US" sz="1200" b="1" kern="1200" dirty="0">
                <a:solidFill>
                  <a:schemeClr val="tx1"/>
                </a:solidFill>
                <a:latin typeface="+mn-lt"/>
                <a:ea typeface="+mn-ea"/>
                <a:cs typeface="+mn-cs"/>
              </a:rPr>
              <a:t>):</a:t>
            </a:r>
            <a:r>
              <a:rPr lang="en-US" sz="1200" b="0" kern="1200" dirty="0">
                <a:solidFill>
                  <a:schemeClr val="tx1"/>
                </a:solidFill>
                <a:latin typeface="+mn-lt"/>
                <a:ea typeface="+mn-ea"/>
                <a:cs typeface="+mn-cs"/>
              </a:rPr>
              <a:t> This painful swelling of the hands and feet may be the first sign of sickle cell anemia in some infants.</a:t>
            </a:r>
          </a:p>
          <a:p>
            <a:r>
              <a:rPr lang="en-US" sz="1200" b="1" kern="1200" dirty="0">
                <a:solidFill>
                  <a:schemeClr val="tx1"/>
                </a:solidFill>
                <a:latin typeface="+mn-lt"/>
                <a:ea typeface="+mn-ea"/>
                <a:cs typeface="+mn-cs"/>
              </a:rPr>
              <a:t>Infection:</a:t>
            </a:r>
            <a:r>
              <a:rPr lang="en-US" sz="1200" b="0" kern="1200" dirty="0">
                <a:solidFill>
                  <a:schemeClr val="tx1"/>
                </a:solidFill>
                <a:latin typeface="+mn-lt"/>
                <a:ea typeface="+mn-ea"/>
                <a:cs typeface="+mn-cs"/>
              </a:rPr>
              <a:t> Kids with sickle cell disease are at increased risk for certain bacterial infections. It's important to watch for fevers of 101°F (38°C) or higher, which could signal an infection. Children with sickle cell disease and a fever should be seen by a doctor </a:t>
            </a:r>
            <a:r>
              <a:rPr lang="en-US" sz="1200" b="1" kern="1200" dirty="0">
                <a:solidFill>
                  <a:schemeClr val="tx1"/>
                </a:solidFill>
                <a:latin typeface="+mn-lt"/>
                <a:ea typeface="+mn-ea"/>
                <a:cs typeface="+mn-cs"/>
              </a:rPr>
              <a:t>immediately</a:t>
            </a:r>
            <a:r>
              <a:rPr lang="en-US" sz="1200" b="0" kern="1200" dirty="0">
                <a:solidFill>
                  <a:schemeClr val="tx1"/>
                </a:solidFill>
                <a:latin typeface="+mn-lt"/>
                <a:ea typeface="+mn-ea"/>
                <a:cs typeface="+mn-cs"/>
              </a:rPr>
              <a:t>.</a:t>
            </a:r>
          </a:p>
          <a:p>
            <a:r>
              <a:rPr lang="en-US" sz="1200" b="1" kern="1200" dirty="0">
                <a:solidFill>
                  <a:schemeClr val="tx1"/>
                </a:solidFill>
                <a:latin typeface="+mn-lt"/>
                <a:ea typeface="+mn-ea"/>
                <a:cs typeface="+mn-cs"/>
              </a:rPr>
              <a:t>Painful crises:</a:t>
            </a:r>
            <a:r>
              <a:rPr lang="en-US" sz="1200" b="0" kern="1200" dirty="0">
                <a:solidFill>
                  <a:schemeClr val="tx1"/>
                </a:solidFill>
                <a:latin typeface="+mn-lt"/>
                <a:ea typeface="+mn-ea"/>
                <a:cs typeface="+mn-cs"/>
              </a:rPr>
              <a:t> These may happen in any part of the body and may be brought on by cold, stress, or dehydration. The pain may last a few hours, a few days, or sometimes much longer. Pain may be so severe that a child needs to be hospitalized.</a:t>
            </a:r>
          </a:p>
          <a:p>
            <a:r>
              <a:rPr lang="en-US" sz="1200" b="1" kern="1200" dirty="0">
                <a:solidFill>
                  <a:schemeClr val="tx1"/>
                </a:solidFill>
                <a:latin typeface="+mn-lt"/>
                <a:ea typeface="+mn-ea"/>
                <a:cs typeface="+mn-cs"/>
              </a:rPr>
              <a:t>Splenic sequestration crises:</a:t>
            </a:r>
            <a:r>
              <a:rPr lang="en-US" sz="1200" b="0" kern="1200" dirty="0">
                <a:solidFill>
                  <a:schemeClr val="tx1"/>
                </a:solidFill>
                <a:latin typeface="+mn-lt"/>
                <a:ea typeface="+mn-ea"/>
                <a:cs typeface="+mn-cs"/>
              </a:rPr>
              <a:t> The spleen becomes enlarged by trapping (or "sequestering") the abnormal RBCs. This can lead to a serious and rapid drop in the red cell count (severe anemia). Early signs include paleness, weakness or fatigue, an enlarged spleen, and pain in the abdomen.</a:t>
            </a:r>
          </a:p>
          <a:p>
            <a:r>
              <a:rPr lang="en-US" sz="1200" b="1" kern="1200" dirty="0">
                <a:solidFill>
                  <a:schemeClr val="tx1"/>
                </a:solidFill>
                <a:latin typeface="+mn-lt"/>
                <a:ea typeface="+mn-ea"/>
                <a:cs typeface="+mn-cs"/>
                <a:hlinkClick r:id="rId3"/>
              </a:rPr>
              <a:t>Stroke:</a:t>
            </a:r>
            <a:r>
              <a:rPr lang="en-US" sz="1200" b="0" kern="1200" dirty="0">
                <a:solidFill>
                  <a:schemeClr val="tx1"/>
                </a:solidFill>
                <a:latin typeface="+mn-lt"/>
                <a:ea typeface="+mn-ea"/>
                <a:cs typeface="+mn-cs"/>
                <a:hlinkClick r:id="rId3"/>
              </a:rPr>
              <a:t> Impaired blood flow in the brain can happen when the sickle-shaped cells block small blood vessels, which may lead to a stroke. Signs can include headache, seizures, weakness of the arms and legs, speech problems, a facial droop, or loss of consciousness.</a:t>
            </a:r>
          </a:p>
          <a:p>
            <a:r>
              <a:rPr lang="en-US" sz="1200" b="0" kern="1200" dirty="0">
                <a:solidFill>
                  <a:schemeClr val="tx1"/>
                </a:solidFill>
                <a:latin typeface="+mn-lt"/>
                <a:ea typeface="+mn-ea"/>
                <a:cs typeface="+mn-cs"/>
              </a:rPr>
              <a:t>Other possible complications include leg ulcers, bone or joint damage, gallstones, kidney damage, painful prolonged erections in males (priapism), eye damage, and delayed growth.</a:t>
            </a:r>
          </a:p>
          <a:p>
            <a:endParaRPr lang="en-US" sz="1200" b="0" kern="1200" dirty="0">
              <a:solidFill>
                <a:schemeClr val="tx1"/>
              </a:solidFill>
              <a:latin typeface="+mn-lt"/>
              <a:ea typeface="+mn-ea"/>
              <a:cs typeface="+mn-cs"/>
            </a:endParaRPr>
          </a:p>
          <a:p>
            <a:r>
              <a:rPr lang="en-US" dirty="0"/>
              <a:t>Miller,</a:t>
            </a:r>
            <a:r>
              <a:rPr lang="en-US" baseline="0" dirty="0"/>
              <a:t> R. (2015). </a:t>
            </a:r>
            <a:r>
              <a:rPr lang="en-US" dirty="0"/>
              <a:t>Sickle</a:t>
            </a:r>
            <a:r>
              <a:rPr lang="en-US" baseline="0" dirty="0"/>
              <a:t> Cell Disease. Retrieved April 23, 2017. http://</a:t>
            </a:r>
            <a:r>
              <a:rPr lang="en-US" baseline="0" dirty="0" err="1"/>
              <a:t>kidshealth.org</a:t>
            </a:r>
            <a:r>
              <a:rPr lang="en-US" baseline="0" dirty="0"/>
              <a:t>/en/parents/sickle-cell-</a:t>
            </a:r>
            <a:r>
              <a:rPr lang="en-US" baseline="0" dirty="0" err="1"/>
              <a:t>anemia.html</a:t>
            </a:r>
            <a:r>
              <a:rPr lang="en-US" baseline="0" dirty="0"/>
              <a:t>#</a:t>
            </a:r>
            <a:endParaRPr lang="en-US" dirty="0"/>
          </a:p>
        </p:txBody>
      </p:sp>
      <p:sp>
        <p:nvSpPr>
          <p:cNvPr id="4" name="Slide Number Placeholder 3"/>
          <p:cNvSpPr>
            <a:spLocks noGrp="1"/>
          </p:cNvSpPr>
          <p:nvPr>
            <p:ph type="sldNum" sz="quarter" idx="10"/>
          </p:nvPr>
        </p:nvSpPr>
        <p:spPr/>
        <p:txBody>
          <a:bodyPr/>
          <a:lstStyle/>
          <a:p>
            <a:fld id="{F6DE097F-11E3-4563-B75F-376C0D9FC39B}" type="slidenum">
              <a:rPr lang="en-US" smtClean="0"/>
              <a:t>6</a:t>
            </a:fld>
            <a:endParaRPr lang="en-US" dirty="0"/>
          </a:p>
        </p:txBody>
      </p:sp>
    </p:spTree>
    <p:extLst>
      <p:ext uri="{BB962C8B-B14F-4D97-AF65-F5344CB8AC3E}">
        <p14:creationId xmlns:p14="http://schemas.microsoft.com/office/powerpoint/2010/main" val="7247065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a:t>
            </a:r>
            <a:r>
              <a:rPr lang="en-US" baseline="0" dirty="0"/>
              <a:t> adult with Sickle Cell Anemia will face more visit to the Emergency Room due to pain crisis that is brought on by any kind of stress to the body. Hot, Cold, Lack of sleep and mental stress are just some of the causes of the body to go into a pain crisis which is increases with the responsibilities of adulthood such as work, family etc.</a:t>
            </a:r>
          </a:p>
          <a:p>
            <a:endParaRPr lang="en-US" baseline="0" dirty="0"/>
          </a:p>
          <a:p>
            <a:r>
              <a:rPr lang="en-US" baseline="0" dirty="0"/>
              <a:t>Psychological issues such as the fear of spreading the painful disease to their children, shorter life span so the anticipation of young mortality and the constant fear of pain being brought on makes them scared to do a lot of things that is part of normal adulthood. </a:t>
            </a:r>
          </a:p>
          <a:p>
            <a:endParaRPr lang="en-US" baseline="0" dirty="0"/>
          </a:p>
          <a:p>
            <a:r>
              <a:rPr lang="en-US" sz="1200" kern="1200" dirty="0">
                <a:solidFill>
                  <a:schemeClr val="tx1"/>
                </a:solidFill>
                <a:latin typeface="+mn-lt"/>
                <a:ea typeface="+mn-ea"/>
                <a:cs typeface="+mn-cs"/>
              </a:rPr>
              <a:t>Gil KM, Wilson JJ, </a:t>
            </a:r>
            <a:r>
              <a:rPr lang="en-US" sz="1200" kern="1200" dirty="0" err="1">
                <a:solidFill>
                  <a:schemeClr val="tx1"/>
                </a:solidFill>
                <a:latin typeface="+mn-lt"/>
                <a:ea typeface="+mn-ea"/>
                <a:cs typeface="+mn-cs"/>
              </a:rPr>
              <a:t>Edens</a:t>
            </a:r>
            <a:r>
              <a:rPr lang="en-US" sz="1200" kern="1200" dirty="0">
                <a:solidFill>
                  <a:schemeClr val="tx1"/>
                </a:solidFill>
                <a:latin typeface="+mn-lt"/>
                <a:ea typeface="+mn-ea"/>
                <a:cs typeface="+mn-cs"/>
              </a:rPr>
              <a:t> JL. (1997). The stability of pain coping strategies in young children adolescents, and adults with sickle cell disease over an 18-month period. </a:t>
            </a:r>
            <a:r>
              <a:rPr lang="en-US" sz="1200" kern="1200" dirty="0" err="1">
                <a:solidFill>
                  <a:schemeClr val="tx1"/>
                </a:solidFill>
                <a:latin typeface="+mn-lt"/>
                <a:ea typeface="+mn-ea"/>
                <a:cs typeface="+mn-cs"/>
              </a:rPr>
              <a:t>Clin</a:t>
            </a:r>
            <a:r>
              <a:rPr lang="en-US" sz="1200" kern="1200" dirty="0">
                <a:solidFill>
                  <a:schemeClr val="tx1"/>
                </a:solidFill>
                <a:latin typeface="+mn-lt"/>
                <a:ea typeface="+mn-ea"/>
                <a:cs typeface="+mn-cs"/>
              </a:rPr>
              <a:t> J Pain. ;13:110–115. </a:t>
            </a:r>
            <a:r>
              <a:rPr lang="en-US" sz="1200" kern="1200" dirty="0" err="1">
                <a:solidFill>
                  <a:schemeClr val="tx1"/>
                </a:solidFill>
                <a:latin typeface="+mn-lt"/>
                <a:ea typeface="+mn-ea"/>
                <a:cs typeface="+mn-cs"/>
              </a:rPr>
              <a:t>doi</a:t>
            </a:r>
            <a:r>
              <a:rPr lang="en-US" sz="1200" kern="1200" dirty="0">
                <a:solidFill>
                  <a:schemeClr val="tx1"/>
                </a:solidFill>
                <a:latin typeface="+mn-lt"/>
                <a:ea typeface="+mn-ea"/>
                <a:cs typeface="+mn-cs"/>
              </a:rPr>
              <a:t>: 10.1097/00002508-199706000-00005.</a:t>
            </a:r>
            <a:endParaRPr lang="en-US" dirty="0"/>
          </a:p>
        </p:txBody>
      </p:sp>
      <p:sp>
        <p:nvSpPr>
          <p:cNvPr id="4" name="Slide Number Placeholder 3"/>
          <p:cNvSpPr>
            <a:spLocks noGrp="1"/>
          </p:cNvSpPr>
          <p:nvPr>
            <p:ph type="sldNum" sz="quarter" idx="10"/>
          </p:nvPr>
        </p:nvSpPr>
        <p:spPr/>
        <p:txBody>
          <a:bodyPr/>
          <a:lstStyle/>
          <a:p>
            <a:fld id="{F6DE097F-11E3-4563-B75F-376C0D9FC39B}" type="slidenum">
              <a:rPr lang="en-US" smtClean="0"/>
              <a:t>7</a:t>
            </a:fld>
            <a:endParaRPr lang="en-US" dirty="0"/>
          </a:p>
        </p:txBody>
      </p:sp>
    </p:spTree>
    <p:extLst>
      <p:ext uri="{BB962C8B-B14F-4D97-AF65-F5344CB8AC3E}">
        <p14:creationId xmlns:p14="http://schemas.microsoft.com/office/powerpoint/2010/main" val="379883935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It is the most common</a:t>
            </a:r>
            <a:r>
              <a:rPr lang="en-US" baseline="0" dirty="0"/>
              <a:t> inherited dieses known</a:t>
            </a:r>
          </a:p>
          <a:p>
            <a:endParaRPr lang="en-US" dirty="0"/>
          </a:p>
          <a:p>
            <a:r>
              <a:rPr lang="en-US" dirty="0"/>
              <a:t>70 percent</a:t>
            </a:r>
            <a:r>
              <a:rPr lang="en-US" baseline="0" dirty="0"/>
              <a:t> of those with Sickle Cell are from African American Background</a:t>
            </a:r>
          </a:p>
          <a:p>
            <a:endParaRPr lang="en-US" baseline="0" dirty="0"/>
          </a:p>
          <a:p>
            <a:r>
              <a:rPr lang="en-US" baseline="0" dirty="0"/>
              <a:t>Center for Disease Control. (August 31, 2016). Sickle Cell Disease. </a:t>
            </a:r>
            <a:r>
              <a:rPr lang="en-US" i="1" baseline="0" dirty="0"/>
              <a:t>Data &amp; Statistics</a:t>
            </a:r>
            <a:r>
              <a:rPr lang="en-US" baseline="0" dirty="0"/>
              <a:t>. Retrieved April 23, 2017. https://</a:t>
            </a:r>
            <a:r>
              <a:rPr lang="en-US" baseline="0" dirty="0" err="1"/>
              <a:t>www.cdc.gov</a:t>
            </a:r>
            <a:r>
              <a:rPr lang="en-US" baseline="0" dirty="0"/>
              <a:t>/</a:t>
            </a:r>
            <a:r>
              <a:rPr lang="en-US" baseline="0" dirty="0" err="1"/>
              <a:t>ncbddd</a:t>
            </a:r>
            <a:r>
              <a:rPr lang="en-US" baseline="0" dirty="0"/>
              <a:t>/</a:t>
            </a:r>
            <a:r>
              <a:rPr lang="en-US" baseline="0" dirty="0" err="1"/>
              <a:t>sicklecell</a:t>
            </a:r>
            <a:r>
              <a:rPr lang="en-US" baseline="0" dirty="0"/>
              <a:t>/</a:t>
            </a:r>
            <a:r>
              <a:rPr lang="en-US" baseline="0" dirty="0" err="1"/>
              <a:t>data.html</a:t>
            </a:r>
            <a:endParaRPr lang="en-US" baseline="0" dirty="0"/>
          </a:p>
          <a:p>
            <a:endParaRPr lang="en-US" baseline="0" dirty="0"/>
          </a:p>
          <a:p>
            <a:endParaRPr lang="en-US" dirty="0"/>
          </a:p>
        </p:txBody>
      </p:sp>
      <p:sp>
        <p:nvSpPr>
          <p:cNvPr id="4" name="Slide Number Placeholder 3"/>
          <p:cNvSpPr>
            <a:spLocks noGrp="1"/>
          </p:cNvSpPr>
          <p:nvPr>
            <p:ph type="sldNum" sz="quarter" idx="10"/>
          </p:nvPr>
        </p:nvSpPr>
        <p:spPr/>
        <p:txBody>
          <a:bodyPr/>
          <a:lstStyle/>
          <a:p>
            <a:fld id="{F6DE097F-11E3-4563-B75F-376C0D9FC39B}" type="slidenum">
              <a:rPr lang="en-US" smtClean="0"/>
              <a:t>8</a:t>
            </a:fld>
            <a:endParaRPr lang="en-US" dirty="0"/>
          </a:p>
        </p:txBody>
      </p:sp>
    </p:spTree>
    <p:extLst>
      <p:ext uri="{BB962C8B-B14F-4D97-AF65-F5344CB8AC3E}">
        <p14:creationId xmlns:p14="http://schemas.microsoft.com/office/powerpoint/2010/main" val="170318396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a:t>
            </a:r>
            <a:r>
              <a:rPr lang="en-US" baseline="0" dirty="0"/>
              <a:t> mentioned earlier that an adult with Sickle Cell Disease has had it their entire life and therefore have experience the many downsides to the illness.</a:t>
            </a:r>
          </a:p>
          <a:p>
            <a:endParaRPr lang="en-US" baseline="0" dirty="0"/>
          </a:p>
          <a:p>
            <a:r>
              <a:rPr lang="en-US" sz="1200" kern="1200" dirty="0">
                <a:solidFill>
                  <a:schemeClr val="tx1"/>
                </a:solidFill>
                <a:latin typeface="+mn-lt"/>
                <a:ea typeface="+mn-ea"/>
                <a:cs typeface="+mn-cs"/>
              </a:rPr>
              <a:t>Among children and adults with sickle cell anemia (homozygous for sickle hemoglobin), the median age at death was 42 years for males and 48 years for females. Among those with sickle cell-hemoglobin C disease, the median age at death was 60 years for males and 68 years for females. Fifty percent live past the age of 50. </a:t>
            </a:r>
          </a:p>
          <a:p>
            <a:endParaRPr lang="en-US" sz="1200" kern="1200" dirty="0">
              <a:solidFill>
                <a:schemeClr val="tx1"/>
              </a:solidFill>
              <a:latin typeface="+mn-lt"/>
              <a:ea typeface="+mn-ea"/>
              <a:cs typeface="+mn-cs"/>
            </a:endParaRPr>
          </a:p>
          <a:p>
            <a:r>
              <a:rPr lang="en-US" sz="1200" kern="1200" dirty="0">
                <a:solidFill>
                  <a:schemeClr val="tx1"/>
                </a:solidFill>
                <a:latin typeface="+mn-lt"/>
                <a:ea typeface="+mn-ea"/>
                <a:cs typeface="+mn-cs"/>
              </a:rPr>
              <a:t>Many adults often fear that they will pass</a:t>
            </a:r>
            <a:r>
              <a:rPr lang="en-US" sz="1200" kern="1200" baseline="0" dirty="0">
                <a:solidFill>
                  <a:schemeClr val="tx1"/>
                </a:solidFill>
                <a:latin typeface="+mn-lt"/>
                <a:ea typeface="+mn-ea"/>
                <a:cs typeface="+mn-cs"/>
              </a:rPr>
              <a:t> the disease to their offspring and therefore they will experience the pain as well which cause many to refuse to risk creating offspring.</a:t>
            </a:r>
          </a:p>
          <a:p>
            <a:endParaRPr lang="en-US" sz="1200" kern="1200" baseline="0" dirty="0">
              <a:solidFill>
                <a:schemeClr val="tx1"/>
              </a:solidFill>
              <a:latin typeface="+mn-lt"/>
              <a:ea typeface="+mn-ea"/>
              <a:cs typeface="+mn-cs"/>
            </a:endParaRPr>
          </a:p>
          <a:p>
            <a:r>
              <a:rPr lang="en-US" sz="1200" kern="1200" baseline="0" dirty="0">
                <a:solidFill>
                  <a:schemeClr val="tx1"/>
                </a:solidFill>
                <a:latin typeface="+mn-lt"/>
                <a:ea typeface="+mn-ea"/>
                <a:cs typeface="+mn-cs"/>
              </a:rPr>
              <a:t>The child experience the worry and sadness from family members and friends at a young age and can result in them to exclude themselves from society and prevent them from creating close relationships. </a:t>
            </a:r>
          </a:p>
          <a:p>
            <a:endParaRPr lang="en-US" sz="1200" kern="1200" baseline="0" dirty="0">
              <a:solidFill>
                <a:schemeClr val="tx1"/>
              </a:solidFill>
              <a:latin typeface="+mn-lt"/>
              <a:ea typeface="+mn-ea"/>
              <a:cs typeface="+mn-cs"/>
            </a:endParaRPr>
          </a:p>
          <a:p>
            <a:r>
              <a:rPr lang="en-US" sz="1200" kern="1200" dirty="0">
                <a:solidFill>
                  <a:schemeClr val="tx1"/>
                </a:solidFill>
                <a:latin typeface="+mn-lt"/>
                <a:ea typeface="+mn-ea"/>
                <a:cs typeface="+mn-cs"/>
              </a:rPr>
              <a:t>Live</a:t>
            </a:r>
            <a:r>
              <a:rPr lang="en-US" sz="1200" kern="1200" baseline="0" dirty="0">
                <a:solidFill>
                  <a:schemeClr val="tx1"/>
                </a:solidFill>
                <a:latin typeface="+mn-lt"/>
                <a:ea typeface="+mn-ea"/>
                <a:cs typeface="+mn-cs"/>
              </a:rPr>
              <a:t> in a constant state of fear that some sort of stress will cause them to enter into a pain crisis which can last from hours to multiple days. Avoid any times of situations that may increase the chances of stress including stressful jobs, relationships and activities that cause exertion on the body. </a:t>
            </a:r>
          </a:p>
          <a:p>
            <a:endParaRPr lang="en-US" sz="1200" kern="1200" baseline="0" dirty="0">
              <a:solidFill>
                <a:schemeClr val="tx1"/>
              </a:solidFill>
              <a:latin typeface="+mn-lt"/>
              <a:ea typeface="+mn-ea"/>
              <a:cs typeface="+mn-cs"/>
            </a:endParaRPr>
          </a:p>
          <a:p>
            <a:endParaRPr lang="en-US" sz="1200" kern="1200" dirty="0">
              <a:solidFill>
                <a:schemeClr val="tx1"/>
              </a:solidFill>
              <a:latin typeface="+mn-lt"/>
              <a:ea typeface="+mn-ea"/>
              <a:cs typeface="+mn-cs"/>
            </a:endParaRPr>
          </a:p>
          <a:p>
            <a:r>
              <a:rPr lang="en-US" sz="1200" kern="1200" dirty="0" err="1">
                <a:solidFill>
                  <a:schemeClr val="tx1"/>
                </a:solidFill>
                <a:latin typeface="+mn-lt"/>
                <a:ea typeface="+mn-ea"/>
                <a:cs typeface="+mn-cs"/>
              </a:rPr>
              <a:t>Rajinder</a:t>
            </a:r>
            <a:r>
              <a:rPr lang="en-US" sz="1200" kern="1200" dirty="0">
                <a:solidFill>
                  <a:schemeClr val="tx1"/>
                </a:solidFill>
                <a:latin typeface="+mn-lt"/>
                <a:ea typeface="+mn-ea"/>
                <a:cs typeface="+mn-cs"/>
              </a:rPr>
              <a:t> P., </a:t>
            </a:r>
            <a:r>
              <a:rPr lang="en-US" sz="1200" kern="1200" dirty="0" err="1">
                <a:solidFill>
                  <a:schemeClr val="tx1"/>
                </a:solidFill>
                <a:latin typeface="+mn-lt"/>
                <a:ea typeface="+mn-ea"/>
                <a:cs typeface="+mn-cs"/>
              </a:rPr>
              <a:t>Hasan</a:t>
            </a:r>
            <a:r>
              <a:rPr lang="en-US" sz="1200" kern="1200" dirty="0">
                <a:solidFill>
                  <a:schemeClr val="tx1"/>
                </a:solidFill>
                <a:latin typeface="+mn-lt"/>
                <a:ea typeface="+mn-ea"/>
                <a:cs typeface="+mn-cs"/>
              </a:rPr>
              <a:t>, S.,</a:t>
            </a:r>
            <a:r>
              <a:rPr lang="en-US" sz="1200" kern="1200" baseline="0" dirty="0">
                <a:solidFill>
                  <a:schemeClr val="tx1"/>
                </a:solidFill>
                <a:latin typeface="+mn-lt"/>
                <a:ea typeface="+mn-ea"/>
                <a:cs typeface="+mn-cs"/>
              </a:rPr>
              <a:t> </a:t>
            </a:r>
            <a:r>
              <a:rPr lang="en-US" sz="1200" kern="1200" dirty="0">
                <a:solidFill>
                  <a:schemeClr val="tx1"/>
                </a:solidFill>
                <a:latin typeface="+mn-lt"/>
                <a:ea typeface="+mn-ea"/>
                <a:cs typeface="+mn-cs"/>
              </a:rPr>
              <a:t>Castro, O., </a:t>
            </a:r>
            <a:r>
              <a:rPr lang="en-US" sz="1200" kern="1200" dirty="0" err="1">
                <a:solidFill>
                  <a:schemeClr val="tx1"/>
                </a:solidFill>
                <a:latin typeface="+mn-lt"/>
                <a:ea typeface="+mn-ea"/>
                <a:cs typeface="+mn-cs"/>
              </a:rPr>
              <a:t>Perlin</a:t>
            </a:r>
            <a:r>
              <a:rPr lang="en-US" sz="1200" kern="1200" dirty="0">
                <a:solidFill>
                  <a:schemeClr val="tx1"/>
                </a:solidFill>
                <a:latin typeface="+mn-lt"/>
                <a:ea typeface="+mn-ea"/>
                <a:cs typeface="+mn-cs"/>
              </a:rPr>
              <a:t>, E., Kim, K. . (2003) Long-Term Outcomes in Patients with Sickle Cell </a:t>
            </a:r>
          </a:p>
          <a:p>
            <a:r>
              <a:rPr lang="en-US" sz="1200" kern="1200" dirty="0">
                <a:solidFill>
                  <a:schemeClr val="tx1"/>
                </a:solidFill>
                <a:latin typeface="+mn-lt"/>
                <a:ea typeface="+mn-ea"/>
                <a:cs typeface="+mn-cs"/>
              </a:rPr>
              <a:t>	Disease and Frequent </a:t>
            </a:r>
            <a:r>
              <a:rPr lang="en-US" sz="1200" kern="1200" dirty="0" err="1">
                <a:solidFill>
                  <a:schemeClr val="tx1"/>
                </a:solidFill>
                <a:latin typeface="+mn-lt"/>
                <a:ea typeface="+mn-ea"/>
                <a:cs typeface="+mn-cs"/>
              </a:rPr>
              <a:t>Vaso</a:t>
            </a:r>
            <a:r>
              <a:rPr lang="en-US" sz="1200" kern="1200" dirty="0">
                <a:solidFill>
                  <a:schemeClr val="tx1"/>
                </a:solidFill>
                <a:latin typeface="+mn-lt"/>
                <a:ea typeface="+mn-ea"/>
                <a:cs typeface="+mn-cs"/>
              </a:rPr>
              <a:t>-Occlusive Crises. </a:t>
            </a:r>
            <a:r>
              <a:rPr lang="en-US" sz="1200" i="1" kern="1200" dirty="0">
                <a:solidFill>
                  <a:schemeClr val="tx1"/>
                </a:solidFill>
                <a:latin typeface="+mn-lt"/>
                <a:ea typeface="+mn-ea"/>
                <a:cs typeface="+mn-cs"/>
              </a:rPr>
              <a:t>The American Journal of the Medical Sciences</a:t>
            </a:r>
            <a:r>
              <a:rPr lang="en-US" sz="1200" i="0" kern="1200" dirty="0">
                <a:solidFill>
                  <a:schemeClr val="tx1"/>
                </a:solidFill>
                <a:latin typeface="+mn-lt"/>
                <a:ea typeface="+mn-ea"/>
                <a:cs typeface="+mn-cs"/>
              </a:rPr>
              <a:t> </a:t>
            </a:r>
            <a:r>
              <a:rPr lang="en-US" sz="1200" b="1" i="0" kern="1200" dirty="0">
                <a:solidFill>
                  <a:schemeClr val="tx1"/>
                </a:solidFill>
                <a:latin typeface="+mn-lt"/>
                <a:ea typeface="+mn-ea"/>
                <a:cs typeface="+mn-cs"/>
              </a:rPr>
              <a:t>325</a:t>
            </a:r>
            <a:r>
              <a:rPr lang="en-US" sz="1200" b="0" i="0" kern="1200" dirty="0">
                <a:solidFill>
                  <a:schemeClr val="tx1"/>
                </a:solidFill>
                <a:latin typeface="+mn-lt"/>
                <a:ea typeface="+mn-ea"/>
                <a:cs typeface="+mn-cs"/>
              </a:rPr>
              <a:t>:3, 107-109. </a:t>
            </a:r>
          </a:p>
          <a:p>
            <a:endParaRPr lang="en-US" sz="1200" b="0" i="0" kern="1200" dirty="0">
              <a:solidFill>
                <a:schemeClr val="tx1"/>
              </a:solidFill>
              <a:latin typeface="+mn-lt"/>
              <a:ea typeface="+mn-ea"/>
              <a:cs typeface="+mn-cs"/>
            </a:endParaRPr>
          </a:p>
          <a:p>
            <a:r>
              <a:rPr lang="en-US" sz="1200" b="0" i="0" kern="1200" dirty="0">
                <a:solidFill>
                  <a:schemeClr val="tx1"/>
                </a:solidFill>
                <a:latin typeface="+mn-lt"/>
                <a:ea typeface="+mn-ea"/>
                <a:cs typeface="+mn-cs"/>
              </a:rPr>
              <a:t>Rodgers, G., Walker, E,.</a:t>
            </a:r>
            <a:r>
              <a:rPr lang="en-US" sz="1200" b="0" i="0" kern="1200" baseline="0" dirty="0">
                <a:solidFill>
                  <a:schemeClr val="tx1"/>
                </a:solidFill>
                <a:latin typeface="+mn-lt"/>
                <a:ea typeface="+mn-ea"/>
                <a:cs typeface="+mn-cs"/>
              </a:rPr>
              <a:t> </a:t>
            </a:r>
            <a:r>
              <a:rPr lang="en-US" sz="1200" b="0" i="0" kern="1200" baseline="0" dirty="0" err="1">
                <a:solidFill>
                  <a:schemeClr val="tx1"/>
                </a:solidFill>
                <a:latin typeface="+mn-lt"/>
                <a:ea typeface="+mn-ea"/>
                <a:cs typeface="+mn-cs"/>
              </a:rPr>
              <a:t>Podgor</a:t>
            </a:r>
            <a:r>
              <a:rPr lang="en-US" sz="1200" b="0" i="0" kern="1200" baseline="0" dirty="0">
                <a:solidFill>
                  <a:schemeClr val="tx1"/>
                </a:solidFill>
                <a:latin typeface="+mn-lt"/>
                <a:ea typeface="+mn-ea"/>
                <a:cs typeface="+mn-cs"/>
              </a:rPr>
              <a:t>, M. J., (1994). </a:t>
            </a:r>
            <a:r>
              <a:rPr lang="en-US" sz="1200" b="0" i="1" kern="1200" baseline="0" dirty="0">
                <a:solidFill>
                  <a:schemeClr val="tx1"/>
                </a:solidFill>
                <a:latin typeface="+mn-lt"/>
                <a:ea typeface="+mn-ea"/>
                <a:cs typeface="+mn-cs"/>
              </a:rPr>
              <a:t>Mortality in Sickle Cell Disease</a:t>
            </a:r>
            <a:r>
              <a:rPr lang="en-US" sz="1200" b="0" i="0" kern="1200" baseline="0" dirty="0">
                <a:solidFill>
                  <a:schemeClr val="tx1"/>
                </a:solidFill>
                <a:latin typeface="+mn-lt"/>
                <a:ea typeface="+mn-ea"/>
                <a:cs typeface="+mn-cs"/>
              </a:rPr>
              <a:t>. </a:t>
            </a:r>
            <a:r>
              <a:rPr lang="en-US" sz="1200" b="0" i="0" kern="1200" dirty="0">
                <a:solidFill>
                  <a:schemeClr val="tx1"/>
                </a:solidFill>
                <a:latin typeface="+mn-lt"/>
                <a:ea typeface="+mn-ea"/>
                <a:cs typeface="+mn-cs"/>
              </a:rPr>
              <a:t>New England</a:t>
            </a:r>
            <a:r>
              <a:rPr lang="en-US" sz="1200" b="0" i="0" kern="1200" baseline="0" dirty="0">
                <a:solidFill>
                  <a:schemeClr val="tx1"/>
                </a:solidFill>
                <a:latin typeface="+mn-lt"/>
                <a:ea typeface="+mn-ea"/>
                <a:cs typeface="+mn-cs"/>
              </a:rPr>
              <a:t> Journal of Medicine. </a:t>
            </a:r>
            <a:r>
              <a:rPr lang="en-US" sz="1200" b="0" i="0" kern="1200" dirty="0">
                <a:solidFill>
                  <a:schemeClr val="tx1"/>
                </a:solidFill>
                <a:latin typeface="+mn-lt"/>
                <a:ea typeface="+mn-ea"/>
                <a:cs typeface="+mn-cs"/>
              </a:rPr>
              <a:t>http://</a:t>
            </a:r>
            <a:r>
              <a:rPr lang="en-US" sz="1200" b="0" i="0" kern="1200" dirty="0" err="1">
                <a:solidFill>
                  <a:schemeClr val="tx1"/>
                </a:solidFill>
                <a:latin typeface="+mn-lt"/>
                <a:ea typeface="+mn-ea"/>
                <a:cs typeface="+mn-cs"/>
              </a:rPr>
              <a:t>www.nejm.org</a:t>
            </a:r>
            <a:r>
              <a:rPr lang="en-US" sz="1200" b="0" i="0" kern="1200" dirty="0">
                <a:solidFill>
                  <a:schemeClr val="tx1"/>
                </a:solidFill>
                <a:latin typeface="+mn-lt"/>
                <a:ea typeface="+mn-ea"/>
                <a:cs typeface="+mn-cs"/>
              </a:rPr>
              <a:t>/</a:t>
            </a:r>
            <a:r>
              <a:rPr lang="en-US" sz="1200" b="0" i="0" kern="1200" dirty="0" err="1">
                <a:solidFill>
                  <a:schemeClr val="tx1"/>
                </a:solidFill>
                <a:latin typeface="+mn-lt"/>
                <a:ea typeface="+mn-ea"/>
                <a:cs typeface="+mn-cs"/>
              </a:rPr>
              <a:t>toc</a:t>
            </a:r>
            <a:r>
              <a:rPr lang="en-US" sz="1200" b="0" i="0" kern="1200" dirty="0">
                <a:solidFill>
                  <a:schemeClr val="tx1"/>
                </a:solidFill>
                <a:latin typeface="+mn-lt"/>
                <a:ea typeface="+mn-ea"/>
                <a:cs typeface="+mn-cs"/>
              </a:rPr>
              <a:t>/</a:t>
            </a:r>
            <a:r>
              <a:rPr lang="en-US" sz="1200" b="0" i="0" kern="1200" dirty="0" err="1">
                <a:solidFill>
                  <a:schemeClr val="tx1"/>
                </a:solidFill>
                <a:latin typeface="+mn-lt"/>
                <a:ea typeface="+mn-ea"/>
                <a:cs typeface="+mn-cs"/>
              </a:rPr>
              <a:t>nejm</a:t>
            </a:r>
            <a:r>
              <a:rPr lang="en-US" sz="1200" b="0" i="0" kern="1200" dirty="0">
                <a:solidFill>
                  <a:schemeClr val="tx1"/>
                </a:solidFill>
                <a:latin typeface="+mn-lt"/>
                <a:ea typeface="+mn-ea"/>
                <a:cs typeface="+mn-cs"/>
              </a:rPr>
              <a:t>/331/15/</a:t>
            </a:r>
          </a:p>
          <a:p>
            <a:endParaRPr lang="en-US" sz="1200" kern="1200" dirty="0">
              <a:solidFill>
                <a:schemeClr val="tx1"/>
              </a:solidFill>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F6DE097F-11E3-4563-B75F-376C0D9FC39B}" type="slidenum">
              <a:rPr lang="en-US" smtClean="0"/>
              <a:t>9</a:t>
            </a:fld>
            <a:endParaRPr lang="en-US" dirty="0"/>
          </a:p>
        </p:txBody>
      </p:sp>
    </p:spTree>
    <p:extLst>
      <p:ext uri="{BB962C8B-B14F-4D97-AF65-F5344CB8AC3E}">
        <p14:creationId xmlns:p14="http://schemas.microsoft.com/office/powerpoint/2010/main" val="336744482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b="1" kern="1200" dirty="0">
                <a:solidFill>
                  <a:schemeClr val="tx1"/>
                </a:solidFill>
                <a:effectLst/>
                <a:latin typeface="+mn-lt"/>
                <a:ea typeface="+mn-ea"/>
                <a:cs typeface="+mn-cs"/>
              </a:rPr>
              <a:t>The Physical Effects of Sickle Cell Disease</a:t>
            </a:r>
          </a:p>
          <a:p>
            <a:pPr lvl="0"/>
            <a:r>
              <a:rPr lang="en-US" sz="1200" b="1" kern="1200" dirty="0">
                <a:solidFill>
                  <a:schemeClr val="tx1"/>
                </a:solidFill>
                <a:effectLst/>
                <a:latin typeface="+mn-lt"/>
                <a:ea typeface="+mn-ea"/>
                <a:cs typeface="+mn-cs"/>
              </a:rPr>
              <a:t>Anemia.</a:t>
            </a:r>
            <a:r>
              <a:rPr lang="en-US" sz="1200" kern="1200" dirty="0">
                <a:solidFill>
                  <a:schemeClr val="tx1"/>
                </a:solidFill>
                <a:effectLst/>
                <a:latin typeface="+mn-lt"/>
                <a:ea typeface="+mn-ea"/>
                <a:cs typeface="+mn-cs"/>
              </a:rPr>
              <a:t> Sickle cells break apart easily and die, leaving the body without enough red blood cells. Without enough red blood cells, the body can't get the oxygen it needs to feel energized, causing fatigue.</a:t>
            </a:r>
          </a:p>
          <a:p>
            <a:pPr lvl="0"/>
            <a:r>
              <a:rPr lang="en-US" sz="1200" b="1" kern="1200" dirty="0">
                <a:solidFill>
                  <a:schemeClr val="tx1"/>
                </a:solidFill>
                <a:effectLst/>
                <a:latin typeface="+mn-lt"/>
                <a:ea typeface="+mn-ea"/>
                <a:cs typeface="+mn-cs"/>
              </a:rPr>
              <a:t>Episodes of pain.</a:t>
            </a:r>
            <a:r>
              <a:rPr lang="en-US" sz="1200" kern="1200" dirty="0">
                <a:solidFill>
                  <a:schemeClr val="tx1"/>
                </a:solidFill>
                <a:effectLst/>
                <a:latin typeface="+mn-lt"/>
                <a:ea typeface="+mn-ea"/>
                <a:cs typeface="+mn-cs"/>
              </a:rPr>
              <a:t> Periodic episodes of pain, called crises, are a major symptom of sickle cell anemia. The pain develops when sickle-shaped red blood cells block blood flow through tiny blood vessels to your chest, abdomen, joints and bones. The pain varies in intensity and can last for a few hours to a few weeks. Some people have only a few pain episodes. Others have a dozen or more crises a year. If a crisis is severe enough, this may lead to hospitalization. Some adults with sickle cell anemia also have chronic pain, which can result from bone and joint damage, ulcers and other causes (Mayo Clinic, 2016).</a:t>
            </a:r>
          </a:p>
          <a:p>
            <a:pPr lvl="0"/>
            <a:endParaRPr lang="en-US" sz="1200" b="1" kern="1200" dirty="0">
              <a:solidFill>
                <a:schemeClr val="tx1"/>
              </a:solidFill>
              <a:effectLst/>
              <a:latin typeface="+mn-lt"/>
              <a:ea typeface="+mn-ea"/>
              <a:cs typeface="+mn-cs"/>
            </a:endParaRPr>
          </a:p>
          <a:p>
            <a:pPr lvl="0"/>
            <a:r>
              <a:rPr lang="en-US" sz="1200" b="1" kern="1200" dirty="0">
                <a:solidFill>
                  <a:schemeClr val="tx1"/>
                </a:solidFill>
                <a:effectLst/>
                <a:latin typeface="+mn-lt"/>
                <a:ea typeface="+mn-ea"/>
                <a:cs typeface="+mn-cs"/>
              </a:rPr>
              <a:t>Physical Complications of SCD</a:t>
            </a:r>
          </a:p>
          <a:p>
            <a:pPr lvl="0"/>
            <a:r>
              <a:rPr lang="en-US" sz="1200" b="1" kern="1200" dirty="0">
                <a:solidFill>
                  <a:schemeClr val="tx1"/>
                </a:solidFill>
                <a:effectLst/>
                <a:latin typeface="+mn-lt"/>
                <a:ea typeface="+mn-ea"/>
                <a:cs typeface="+mn-cs"/>
              </a:rPr>
              <a:t>Stroke.</a:t>
            </a:r>
            <a:r>
              <a:rPr lang="en-US" sz="1200" kern="1200" dirty="0">
                <a:solidFill>
                  <a:schemeClr val="tx1"/>
                </a:solidFill>
                <a:effectLst/>
                <a:latin typeface="+mn-lt"/>
                <a:ea typeface="+mn-ea"/>
                <a:cs typeface="+mn-cs"/>
              </a:rPr>
              <a:t> A stroke can occur if sickle cells block blood flow to an area of the brain. </a:t>
            </a:r>
          </a:p>
          <a:p>
            <a:pPr lvl="0"/>
            <a:r>
              <a:rPr lang="en-US" sz="1200" b="1" kern="1200" dirty="0">
                <a:solidFill>
                  <a:schemeClr val="tx1"/>
                </a:solidFill>
                <a:effectLst/>
                <a:latin typeface="+mn-lt"/>
                <a:ea typeface="+mn-ea"/>
                <a:cs typeface="+mn-cs"/>
              </a:rPr>
              <a:t>Acute chest syndrome.</a:t>
            </a:r>
            <a:r>
              <a:rPr lang="en-US" sz="1200" kern="1200" dirty="0">
                <a:solidFill>
                  <a:schemeClr val="tx1"/>
                </a:solidFill>
                <a:effectLst/>
                <a:latin typeface="+mn-lt"/>
                <a:ea typeface="+mn-ea"/>
                <a:cs typeface="+mn-cs"/>
              </a:rPr>
              <a:t> Acute chest syndrome can be caused by a lung infection or by sickle cells blocking blood vessels in your lungs. The symptoms are chest pain, fever and difficulty breathing. It might require emergency medical treatment with antibiotics and other treatments.</a:t>
            </a:r>
          </a:p>
          <a:p>
            <a:pPr lvl="0"/>
            <a:r>
              <a:rPr lang="en-US" sz="1200" b="1" kern="1200" dirty="0">
                <a:solidFill>
                  <a:schemeClr val="tx1"/>
                </a:solidFill>
                <a:effectLst/>
                <a:latin typeface="+mn-lt"/>
                <a:ea typeface="+mn-ea"/>
                <a:cs typeface="+mn-cs"/>
              </a:rPr>
              <a:t>Organ damage.</a:t>
            </a:r>
            <a:r>
              <a:rPr lang="en-US" sz="1200" kern="1200" dirty="0">
                <a:solidFill>
                  <a:schemeClr val="tx1"/>
                </a:solidFill>
                <a:effectLst/>
                <a:latin typeface="+mn-lt"/>
                <a:ea typeface="+mn-ea"/>
                <a:cs typeface="+mn-cs"/>
              </a:rPr>
              <a:t> Sickle cells that block blood flow through blood vessels immediately deprive the affected organ of blood and oxygen. In sickle cell anemia, blood is also chronically low on oxygen. Chronic deprivation of oxygen-rich blood can damage nerves and organs in your body, including your kidneys, liver and spleen. Organ damage can lead to serious infections or be fatal.</a:t>
            </a:r>
          </a:p>
          <a:p>
            <a:pPr lvl="0"/>
            <a:r>
              <a:rPr lang="en-US" sz="1200" b="1" kern="1200" dirty="0">
                <a:solidFill>
                  <a:schemeClr val="tx1"/>
                </a:solidFill>
                <a:effectLst/>
                <a:latin typeface="+mn-lt"/>
                <a:ea typeface="+mn-ea"/>
                <a:cs typeface="+mn-cs"/>
              </a:rPr>
              <a:t>Blindness.</a:t>
            </a:r>
            <a:r>
              <a:rPr lang="en-US" sz="1200" kern="1200" dirty="0">
                <a:solidFill>
                  <a:schemeClr val="tx1"/>
                </a:solidFill>
                <a:effectLst/>
                <a:latin typeface="+mn-lt"/>
                <a:ea typeface="+mn-ea"/>
                <a:cs typeface="+mn-cs"/>
              </a:rPr>
              <a:t> Sickle cells can block tiny blood vessels that flow to the eyes. Over time, this can damage the retina and lead to blindness.</a:t>
            </a:r>
          </a:p>
          <a:p>
            <a:pPr lvl="0"/>
            <a:r>
              <a:rPr lang="en-US" sz="1200" b="1" kern="1200" dirty="0">
                <a:solidFill>
                  <a:schemeClr val="tx1"/>
                </a:solidFill>
                <a:effectLst/>
                <a:latin typeface="+mn-lt"/>
                <a:ea typeface="+mn-ea"/>
                <a:cs typeface="+mn-cs"/>
              </a:rPr>
              <a:t>Leg ulcers.</a:t>
            </a:r>
            <a:r>
              <a:rPr lang="en-US" sz="1200" kern="1200" dirty="0">
                <a:solidFill>
                  <a:schemeClr val="tx1"/>
                </a:solidFill>
                <a:effectLst/>
                <a:latin typeface="+mn-lt"/>
                <a:ea typeface="+mn-ea"/>
                <a:cs typeface="+mn-cs"/>
              </a:rPr>
              <a:t> Sickle cell anemia can cause open sores, called ulcers, on the legs.</a:t>
            </a:r>
          </a:p>
          <a:p>
            <a:pPr lvl="0"/>
            <a:r>
              <a:rPr lang="en-US" sz="1200" b="1" kern="1200" dirty="0">
                <a:solidFill>
                  <a:schemeClr val="tx1"/>
                </a:solidFill>
                <a:effectLst/>
                <a:latin typeface="+mn-lt"/>
                <a:ea typeface="+mn-ea"/>
                <a:cs typeface="+mn-cs"/>
              </a:rPr>
              <a:t>Gallstones.</a:t>
            </a:r>
            <a:r>
              <a:rPr lang="en-US" sz="1200" kern="1200" dirty="0">
                <a:solidFill>
                  <a:schemeClr val="tx1"/>
                </a:solidFill>
                <a:effectLst/>
                <a:latin typeface="+mn-lt"/>
                <a:ea typeface="+mn-ea"/>
                <a:cs typeface="+mn-cs"/>
              </a:rPr>
              <a:t> The breakdown of red blood cells produces a substance called bilirubin. A high level of bilirubin in the body can lead to gallstones.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dirty="0">
                <a:solidFill>
                  <a:schemeClr val="tx1"/>
                </a:solidFill>
                <a:effectLst/>
                <a:latin typeface="+mn-lt"/>
                <a:ea typeface="+mn-ea"/>
                <a:cs typeface="+mn-cs"/>
              </a:rPr>
              <a:t>Pulmonary hypertension.</a:t>
            </a:r>
            <a:r>
              <a:rPr lang="en-US" sz="1200" kern="1200" dirty="0">
                <a:solidFill>
                  <a:schemeClr val="tx1"/>
                </a:solidFill>
                <a:effectLst/>
                <a:latin typeface="+mn-lt"/>
                <a:ea typeface="+mn-ea"/>
                <a:cs typeface="+mn-cs"/>
              </a:rPr>
              <a:t> People with sickle cell anemia can develop pulmonary hypertension (high blood pressure in their lungs). Shortness of breath and fatigue are common symptoms of this condition, which can be fatal (Mayo Clinic, 2016).</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dirty="0">
                <a:solidFill>
                  <a:schemeClr val="tx1"/>
                </a:solidFill>
                <a:effectLst/>
                <a:latin typeface="+mn-lt"/>
                <a:ea typeface="+mn-ea"/>
                <a:cs typeface="+mn-cs"/>
              </a:rPr>
              <a:t>Sexual Effects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“A review of the medical and research literature highlights several negative effects of Sickle Cell Disease (SCD) on sexual development and function in men such as delayed sexual maturation, sex hormone disturbances, priapism (persistent painful erection usually requiring medical attention), erection problems and reduced fertility” (Duffy, 2014).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The most common sexual side effect is Priapism. Priapism is a painful, long-lasting erection caused by sickle cells that block the blood vessels in the penis. This can damage the penis and lead to impotence (Mayo Clinic, 2016).</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Acute crisis may also occur during intimacy.  This may happen during or after sex due to the increased blood flow (increasing the release of sickle cells), perspiration which may decrease fluid volume, and heavy breathing leading to decrease O2 levels.  This can be very embarrassing, painful, and debilitating.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*Kalani F. </a:t>
            </a:r>
          </a:p>
        </p:txBody>
      </p:sp>
      <p:sp>
        <p:nvSpPr>
          <p:cNvPr id="4" name="Slide Number Placeholder 3"/>
          <p:cNvSpPr>
            <a:spLocks noGrp="1"/>
          </p:cNvSpPr>
          <p:nvPr>
            <p:ph type="sldNum" sz="quarter" idx="10"/>
          </p:nvPr>
        </p:nvSpPr>
        <p:spPr/>
        <p:txBody>
          <a:bodyPr/>
          <a:lstStyle/>
          <a:p>
            <a:fld id="{F6DE097F-11E3-4563-B75F-376C0D9FC39B}" type="slidenum">
              <a:rPr lang="en-US" smtClean="0"/>
              <a:t>10</a:t>
            </a:fld>
            <a:endParaRPr lang="en-US" dirty="0"/>
          </a:p>
        </p:txBody>
      </p:sp>
    </p:spTree>
    <p:extLst>
      <p:ext uri="{BB962C8B-B14F-4D97-AF65-F5344CB8AC3E}">
        <p14:creationId xmlns:p14="http://schemas.microsoft.com/office/powerpoint/2010/main" val="100947097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4242851"/>
            <a:ext cx="8968084" cy="275942"/>
          </a:xfrm>
          <a:prstGeom prst="rect">
            <a:avLst/>
          </a:prstGeom>
        </p:spPr>
      </p:pic>
      <p:pic>
        <p:nvPicPr>
          <p:cNvPr id="8" name="Picture 7"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11716" y="4243845"/>
            <a:ext cx="3077108" cy="276940"/>
          </a:xfrm>
          <a:prstGeom prst="rect">
            <a:avLst/>
          </a:prstGeom>
        </p:spPr>
      </p:pic>
      <p:sp>
        <p:nvSpPr>
          <p:cNvPr id="9" name="Rectangle 8"/>
          <p:cNvSpPr/>
          <p:nvPr/>
        </p:nvSpPr>
        <p:spPr bwMode="ltGray">
          <a:xfrm>
            <a:off x="0" y="2590078"/>
            <a:ext cx="8968085" cy="1660332"/>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9111715" y="2590078"/>
            <a:ext cx="3077109" cy="166033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680322" y="2733709"/>
            <a:ext cx="8144134" cy="1373070"/>
          </a:xfrm>
        </p:spPr>
        <p:txBody>
          <a:bodyPr anchor="b">
            <a:noAutofit/>
          </a:bodyPr>
          <a:lstStyle>
            <a:lvl1pPr algn="r">
              <a:defRPr sz="5400"/>
            </a:lvl1pPr>
          </a:lstStyle>
          <a:p>
            <a:r>
              <a:rPr lang="en-US"/>
              <a:t>Click to edit Master title style</a:t>
            </a:r>
            <a:endParaRPr lang="en-US" dirty="0"/>
          </a:p>
        </p:txBody>
      </p:sp>
      <p:sp>
        <p:nvSpPr>
          <p:cNvPr id="3" name="Subtitle 2"/>
          <p:cNvSpPr>
            <a:spLocks noGrp="1"/>
          </p:cNvSpPr>
          <p:nvPr>
            <p:ph type="subTitle" idx="1"/>
          </p:nvPr>
        </p:nvSpPr>
        <p:spPr>
          <a:xfrm>
            <a:off x="680322" y="4394039"/>
            <a:ext cx="8144134" cy="1117687"/>
          </a:xfrm>
        </p:spPr>
        <p:txBody>
          <a:bodyPr>
            <a:normAutofit/>
          </a:bodyPr>
          <a:lstStyle>
            <a:lvl1pPr marL="0" indent="0" algn="r">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78ABE3C1-DBE1-495D-B57B-2849774B866A}" type="datetimeFigureOut">
              <a:rPr lang="en-US" dirty="0"/>
              <a:t>5/1/2017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9255346" y="2750337"/>
            <a:ext cx="1171888" cy="1356442"/>
          </a:xfrm>
        </p:spPr>
        <p:txBody>
          <a:bodyPr/>
          <a:lstStyle/>
          <a:p>
            <a:fld id="{6D22F896-40B5-4ADD-8801-0D06FADFA095}" type="slidenum">
              <a:rPr lang="en-US" dirty="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0" name="Rectangle 9"/>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4711616"/>
            <a:ext cx="9613859" cy="453051"/>
          </a:xfrm>
        </p:spPr>
        <p:txBody>
          <a:bodyPr anchor="b">
            <a:normAutofit/>
          </a:bodyPr>
          <a:lstStyle>
            <a:lvl1pPr>
              <a:defRPr sz="2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680322" y="609597"/>
            <a:ext cx="9613859" cy="3589575"/>
          </a:xfrm>
          <a:noFill/>
          <a:ln>
            <a:noFill/>
          </a:ln>
          <a:effectLst>
            <a:outerShdw blurRad="76200" dist="63500" dir="5040000" algn="tl" rotWithShape="0">
              <a:srgbClr val="000000">
                <a:alpha val="41000"/>
              </a:srgb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680319" y="5169583"/>
            <a:ext cx="9613862" cy="622971"/>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46C117F-5CCF-4837-BE5F-2B92066CAFAF}" type="datetimeFigureOut">
              <a:rPr lang="en-US" dirty="0"/>
              <a:t>5/1/2017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10729455" y="4711309"/>
            <a:ext cx="1154151" cy="1090789"/>
          </a:xfrm>
        </p:spPr>
        <p:txBody>
          <a:bodyPr/>
          <a:lstStyle/>
          <a:p>
            <a:fld id="{6D22F896-40B5-4ADD-8801-0D06FADFA095}"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0" name="Rectangle 9"/>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609597"/>
            <a:ext cx="9613858" cy="3592750"/>
          </a:xfrm>
        </p:spPr>
        <p:txBody>
          <a:bodyPr anchor="ctr"/>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680322" y="4711615"/>
            <a:ext cx="9613859" cy="1090789"/>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84EB90BD-B6CE-46B7-997F-7313B992CCDC}" type="datetimeFigureOut">
              <a:rPr lang="en-US" dirty="0"/>
              <a:t>5/1/2017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10729455" y="4711615"/>
            <a:ext cx="1154151" cy="1090789"/>
          </a:xfrm>
        </p:spPr>
        <p:txBody>
          <a:bodyPr/>
          <a:lstStyle/>
          <a:p>
            <a:fld id="{6D22F896-40B5-4ADD-8801-0D06FADFA095}" type="slidenum">
              <a:rPr lang="en-US" dirty="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pic>
        <p:nvPicPr>
          <p:cNvPr id="11" name="Picture 10"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13" name="Picture 12"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4" name="Rectangle 13"/>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Rectangle 14"/>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127856" y="609598"/>
            <a:ext cx="8718877" cy="3036061"/>
          </a:xfrm>
        </p:spPr>
        <p:txBody>
          <a:bodyPr anchor="ctr"/>
          <a:lstStyle>
            <a:lvl1pPr>
              <a:defRPr sz="3200"/>
            </a:lvl1pPr>
          </a:lstStyle>
          <a:p>
            <a:r>
              <a:rPr lang="en-US"/>
              <a:t>Click to edit Master title style</a:t>
            </a:r>
            <a:endParaRPr lang="en-US" dirty="0"/>
          </a:p>
        </p:txBody>
      </p:sp>
      <p:sp>
        <p:nvSpPr>
          <p:cNvPr id="12" name="Text Placeholder 3"/>
          <p:cNvSpPr>
            <a:spLocks noGrp="1"/>
          </p:cNvSpPr>
          <p:nvPr>
            <p:ph type="body" sz="half" idx="13"/>
          </p:nvPr>
        </p:nvSpPr>
        <p:spPr>
          <a:xfrm>
            <a:off x="1402288" y="3653379"/>
            <a:ext cx="8156579"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4" name="Text Placeholder 3"/>
          <p:cNvSpPr>
            <a:spLocks noGrp="1"/>
          </p:cNvSpPr>
          <p:nvPr>
            <p:ph type="body" sz="half" idx="2"/>
          </p:nvPr>
        </p:nvSpPr>
        <p:spPr>
          <a:xfrm>
            <a:off x="680322" y="4711615"/>
            <a:ext cx="9613859" cy="1090789"/>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CDB9D11F-B188-461D-B23F-39381795C052}" type="datetimeFigureOut">
              <a:rPr lang="en-US" dirty="0"/>
              <a:t>5/1/2017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10729455" y="4709925"/>
            <a:ext cx="1154151" cy="1090789"/>
          </a:xfrm>
        </p:spPr>
        <p:txBody>
          <a:bodyPr/>
          <a:lstStyle/>
          <a:p>
            <a:fld id="{6D22F896-40B5-4ADD-8801-0D06FADFA095}" type="slidenum">
              <a:rPr lang="en-US" dirty="0"/>
              <a:t>‹#›</a:t>
            </a:fld>
            <a:endParaRPr lang="en-US" dirty="0"/>
          </a:p>
        </p:txBody>
      </p:sp>
      <p:sp>
        <p:nvSpPr>
          <p:cNvPr id="16" name="TextBox 15"/>
          <p:cNvSpPr txBox="1"/>
          <p:nvPr/>
        </p:nvSpPr>
        <p:spPr>
          <a:xfrm>
            <a:off x="583572" y="74811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7200" dirty="0">
                <a:solidFill>
                  <a:schemeClr val="tx1"/>
                </a:solidFill>
                <a:effectLst/>
              </a:rPr>
              <a:t>“</a:t>
            </a:r>
          </a:p>
        </p:txBody>
      </p:sp>
      <p:sp>
        <p:nvSpPr>
          <p:cNvPr id="17" name="TextBox 16"/>
          <p:cNvSpPr txBox="1"/>
          <p:nvPr/>
        </p:nvSpPr>
        <p:spPr>
          <a:xfrm>
            <a:off x="9662809" y="30335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7200" dirty="0">
                <a:solidFill>
                  <a:schemeClr val="tx1"/>
                </a:solidFill>
                <a:effectLst/>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pic>
        <p:nvPicPr>
          <p:cNvPr id="9" name="Picture 8"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10" name="Picture 9"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1" name="Rectangle 10"/>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Rectangle 11"/>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19" y="4711615"/>
            <a:ext cx="9613862" cy="588535"/>
          </a:xfrm>
        </p:spPr>
        <p:txBody>
          <a:bodyPr anchor="b"/>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680320" y="5300149"/>
            <a:ext cx="9613862" cy="502255"/>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52E6D8D9-55A2-4063-B0F3-121F44549695}" type="datetimeFigureOut">
              <a:rPr lang="en-US" dirty="0"/>
              <a:t>5/1/2017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10729455" y="4709925"/>
            <a:ext cx="1154151" cy="1090789"/>
          </a:xfrm>
        </p:spPr>
        <p:txBody>
          <a:bodyPr/>
          <a:lstStyle/>
          <a:p>
            <a:fld id="{6D22F896-40B5-4ADD-8801-0D06FADFA095}" type="slidenum">
              <a:rPr lang="en-US" dirty="0"/>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pic>
        <p:nvPicPr>
          <p:cNvPr id="13" name="Picture 12"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4" name="Picture 13"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6" name="Rectangle 15"/>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Rectangle 16"/>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Title 1"/>
          <p:cNvSpPr>
            <a:spLocks noGrp="1"/>
          </p:cNvSpPr>
          <p:nvPr>
            <p:ph type="title"/>
          </p:nvPr>
        </p:nvSpPr>
        <p:spPr>
          <a:xfrm>
            <a:off x="669222" y="753228"/>
            <a:ext cx="9624960" cy="1080938"/>
          </a:xfrm>
        </p:spPr>
        <p:txBody>
          <a:bodyPr/>
          <a:lstStyle/>
          <a:p>
            <a:r>
              <a:rPr lang="en-US"/>
              <a:t>Click to edit Master title style</a:t>
            </a:r>
            <a:endParaRPr lang="en-US" dirty="0"/>
          </a:p>
        </p:txBody>
      </p:sp>
      <p:sp>
        <p:nvSpPr>
          <p:cNvPr id="7" name="Text Placeholder 2"/>
          <p:cNvSpPr>
            <a:spLocks noGrp="1"/>
          </p:cNvSpPr>
          <p:nvPr>
            <p:ph type="body" idx="1"/>
          </p:nvPr>
        </p:nvSpPr>
        <p:spPr>
          <a:xfrm>
            <a:off x="660946" y="2336873"/>
            <a:ext cx="3070034"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8" name="Text Placeholder 3"/>
          <p:cNvSpPr>
            <a:spLocks noGrp="1"/>
          </p:cNvSpPr>
          <p:nvPr>
            <p:ph type="body" sz="half" idx="15"/>
          </p:nvPr>
        </p:nvSpPr>
        <p:spPr>
          <a:xfrm>
            <a:off x="680322" y="3022673"/>
            <a:ext cx="3049702"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9" name="Text Placeholder 4"/>
          <p:cNvSpPr>
            <a:spLocks noGrp="1"/>
          </p:cNvSpPr>
          <p:nvPr>
            <p:ph type="body" sz="quarter" idx="3"/>
          </p:nvPr>
        </p:nvSpPr>
        <p:spPr>
          <a:xfrm>
            <a:off x="3956025" y="2336873"/>
            <a:ext cx="3063240"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0" name="Text Placeholder 3"/>
          <p:cNvSpPr>
            <a:spLocks noGrp="1"/>
          </p:cNvSpPr>
          <p:nvPr>
            <p:ph type="body" sz="half" idx="16"/>
          </p:nvPr>
        </p:nvSpPr>
        <p:spPr>
          <a:xfrm>
            <a:off x="3945470" y="3022673"/>
            <a:ext cx="3063240"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1" name="Text Placeholder 4"/>
          <p:cNvSpPr>
            <a:spLocks noGrp="1"/>
          </p:cNvSpPr>
          <p:nvPr>
            <p:ph type="body" sz="quarter" idx="13"/>
          </p:nvPr>
        </p:nvSpPr>
        <p:spPr>
          <a:xfrm>
            <a:off x="7224156" y="2336873"/>
            <a:ext cx="307002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2" name="Text Placeholder 3"/>
          <p:cNvSpPr>
            <a:spLocks noGrp="1"/>
          </p:cNvSpPr>
          <p:nvPr>
            <p:ph type="body" sz="half" idx="17"/>
          </p:nvPr>
        </p:nvSpPr>
        <p:spPr>
          <a:xfrm>
            <a:off x="7224156" y="3022673"/>
            <a:ext cx="3070025"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Date Placeholder 2"/>
          <p:cNvSpPr>
            <a:spLocks noGrp="1"/>
          </p:cNvSpPr>
          <p:nvPr>
            <p:ph type="dt" sz="half" idx="10"/>
          </p:nvPr>
        </p:nvSpPr>
        <p:spPr/>
        <p:txBody>
          <a:bodyPr/>
          <a:lstStyle/>
          <a:p>
            <a:fld id="{D4B24536-994D-4021-A283-9F449C0DB509}" type="datetimeFigureOut">
              <a:rPr lang="en-US" dirty="0"/>
              <a:t>5/1/2017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pic>
        <p:nvPicPr>
          <p:cNvPr id="15" name="Picture 14"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6" name="Picture 15"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7" name="Rectangle 16"/>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 name="Rectangle 17"/>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0" name="Title 1"/>
          <p:cNvSpPr>
            <a:spLocks noGrp="1"/>
          </p:cNvSpPr>
          <p:nvPr>
            <p:ph type="title"/>
          </p:nvPr>
        </p:nvSpPr>
        <p:spPr>
          <a:xfrm>
            <a:off x="680322" y="753228"/>
            <a:ext cx="9613860" cy="1080938"/>
          </a:xfrm>
        </p:spPr>
        <p:txBody>
          <a:bodyPr/>
          <a:lstStyle/>
          <a:p>
            <a:r>
              <a:rPr lang="en-US"/>
              <a:t>Click to edit Master title style</a:t>
            </a:r>
            <a:endParaRPr lang="en-US" dirty="0"/>
          </a:p>
        </p:txBody>
      </p:sp>
      <p:sp>
        <p:nvSpPr>
          <p:cNvPr id="19" name="Text Placeholder 2"/>
          <p:cNvSpPr>
            <a:spLocks noGrp="1"/>
          </p:cNvSpPr>
          <p:nvPr>
            <p:ph type="body" idx="1"/>
          </p:nvPr>
        </p:nvSpPr>
        <p:spPr>
          <a:xfrm>
            <a:off x="680318" y="4297503"/>
            <a:ext cx="304970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0" name="Picture Placeholder 2"/>
          <p:cNvSpPr>
            <a:spLocks noGrp="1" noChangeAspect="1"/>
          </p:cNvSpPr>
          <p:nvPr>
            <p:ph type="pic" idx="15"/>
          </p:nvPr>
        </p:nvSpPr>
        <p:spPr>
          <a:xfrm>
            <a:off x="680318" y="2336873"/>
            <a:ext cx="3049705"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21" name="Text Placeholder 3"/>
          <p:cNvSpPr>
            <a:spLocks noGrp="1"/>
          </p:cNvSpPr>
          <p:nvPr>
            <p:ph type="body" sz="half" idx="18"/>
          </p:nvPr>
        </p:nvSpPr>
        <p:spPr>
          <a:xfrm>
            <a:off x="680318" y="4873765"/>
            <a:ext cx="3049705"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2" name="Text Placeholder 4"/>
          <p:cNvSpPr>
            <a:spLocks noGrp="1"/>
          </p:cNvSpPr>
          <p:nvPr>
            <p:ph type="body" sz="quarter" idx="3"/>
          </p:nvPr>
        </p:nvSpPr>
        <p:spPr>
          <a:xfrm>
            <a:off x="3945471" y="4297503"/>
            <a:ext cx="3063240"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3" name="Picture Placeholder 2"/>
          <p:cNvSpPr>
            <a:spLocks noGrp="1" noChangeAspect="1"/>
          </p:cNvSpPr>
          <p:nvPr>
            <p:ph type="pic" idx="21"/>
          </p:nvPr>
        </p:nvSpPr>
        <p:spPr>
          <a:xfrm>
            <a:off x="3945470" y="2336873"/>
            <a:ext cx="3063240"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24" name="Text Placeholder 3"/>
          <p:cNvSpPr>
            <a:spLocks noGrp="1"/>
          </p:cNvSpPr>
          <p:nvPr>
            <p:ph type="body" sz="half" idx="19"/>
          </p:nvPr>
        </p:nvSpPr>
        <p:spPr>
          <a:xfrm>
            <a:off x="3944117" y="4873764"/>
            <a:ext cx="3067297"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5" name="Text Placeholder 4"/>
          <p:cNvSpPr>
            <a:spLocks noGrp="1"/>
          </p:cNvSpPr>
          <p:nvPr>
            <p:ph type="body" sz="quarter" idx="13"/>
          </p:nvPr>
        </p:nvSpPr>
        <p:spPr>
          <a:xfrm>
            <a:off x="7230678" y="4297503"/>
            <a:ext cx="306350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6" name="Picture Placeholder 2"/>
          <p:cNvSpPr>
            <a:spLocks noGrp="1" noChangeAspect="1"/>
          </p:cNvSpPr>
          <p:nvPr>
            <p:ph type="pic" idx="22"/>
          </p:nvPr>
        </p:nvSpPr>
        <p:spPr>
          <a:xfrm>
            <a:off x="7230677" y="2336873"/>
            <a:ext cx="3063505"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27" name="Text Placeholder 3"/>
          <p:cNvSpPr>
            <a:spLocks noGrp="1"/>
          </p:cNvSpPr>
          <p:nvPr>
            <p:ph type="body" sz="half" idx="20"/>
          </p:nvPr>
        </p:nvSpPr>
        <p:spPr>
          <a:xfrm>
            <a:off x="7230553" y="4873762"/>
            <a:ext cx="3067563"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Date Placeholder 2"/>
          <p:cNvSpPr>
            <a:spLocks noGrp="1"/>
          </p:cNvSpPr>
          <p:nvPr>
            <p:ph type="dt" sz="half" idx="10"/>
          </p:nvPr>
        </p:nvSpPr>
        <p:spPr/>
        <p:txBody>
          <a:bodyPr/>
          <a:lstStyle/>
          <a:p>
            <a:fld id="{3CBBBB78-C96F-47B7-AB17-D852CA960AC9}" type="datetimeFigureOut">
              <a:rPr lang="en-US" dirty="0"/>
              <a:t>5/1/2017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8" name="Picture 7"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9" name="Rectangle 8"/>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lvl1pPr algn="r">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FA3F48C-C7C6-4055-9F49-3777875E72AE}" type="datetimeFigureOut">
              <a:rPr lang="en-US" dirty="0"/>
              <a:t>5/1/2017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7" name="Rectangle 6"/>
          <p:cNvSpPr/>
          <p:nvPr/>
        </p:nvSpPr>
        <p:spPr bwMode="ltGray">
          <a:xfrm rot="5400000">
            <a:off x="8116207" y="1869395"/>
            <a:ext cx="5106988"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rot="5400000">
            <a:off x="9868202" y="5372403"/>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10129231" y="609597"/>
            <a:ext cx="1073802" cy="435376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80322" y="609597"/>
            <a:ext cx="8870004" cy="5326589"/>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6807126" y="5936187"/>
            <a:ext cx="2743200" cy="365125"/>
          </a:xfrm>
        </p:spPr>
        <p:txBody>
          <a:bodyPr/>
          <a:lstStyle/>
          <a:p>
            <a:fld id="{6178E61D-D431-422C-9764-11DAFE33AB63}" type="datetimeFigureOut">
              <a:rPr lang="en-US" dirty="0"/>
              <a:t>5/1/2017</a:t>
            </a:fld>
            <a:endParaRPr lang="en-US" dirty="0"/>
          </a:p>
        </p:txBody>
      </p:sp>
      <p:sp>
        <p:nvSpPr>
          <p:cNvPr id="5" name="Footer Placeholder 4"/>
          <p:cNvSpPr>
            <a:spLocks noGrp="1"/>
          </p:cNvSpPr>
          <p:nvPr>
            <p:ph type="ftr" sz="quarter" idx="11"/>
          </p:nvPr>
        </p:nvSpPr>
        <p:spPr>
          <a:xfrm>
            <a:off x="680321" y="5936188"/>
            <a:ext cx="6126805" cy="365125"/>
          </a:xfrm>
        </p:spPr>
        <p:txBody>
          <a:bodyPr/>
          <a:lstStyle/>
          <a:p>
            <a:endParaRPr lang="en-US" dirty="0"/>
          </a:p>
        </p:txBody>
      </p:sp>
      <p:sp>
        <p:nvSpPr>
          <p:cNvPr id="6" name="Slide Number Placeholder 5"/>
          <p:cNvSpPr>
            <a:spLocks noGrp="1"/>
          </p:cNvSpPr>
          <p:nvPr>
            <p:ph type="sldNum" sz="quarter" idx="12"/>
          </p:nvPr>
        </p:nvSpPr>
        <p:spPr>
          <a:xfrm>
            <a:off x="10097550" y="5398633"/>
            <a:ext cx="1154151" cy="1090789"/>
          </a:xfrm>
        </p:spPr>
        <p:txBody>
          <a:bodyPr anchor="t"/>
          <a:lstStyle>
            <a:lvl1pPr algn="ctr">
              <a:defRPr/>
            </a:lvl1pPr>
          </a:lstStyle>
          <a:p>
            <a:fld id="{6D22F896-40B5-4ADD-8801-0D06FADFA09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15" name="Picture 14"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6" name="Picture 15"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7" name="Rectangle 16"/>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 name="Rectangle 17"/>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2DE42F4-6EEF-4EF7-8ED4-2208F0F89A08}" type="datetimeFigureOut">
              <a:rPr lang="en-US" dirty="0"/>
              <a:t>5/1/2017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4086907"/>
            <a:ext cx="10437812" cy="321164"/>
          </a:xfrm>
          <a:prstGeom prst="rect">
            <a:avLst/>
          </a:prstGeom>
        </p:spPr>
      </p:pic>
      <p:pic>
        <p:nvPicPr>
          <p:cNvPr id="8" name="Picture 7"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4" y="4087901"/>
            <a:ext cx="1602997" cy="144270"/>
          </a:xfrm>
          <a:prstGeom prst="rect">
            <a:avLst/>
          </a:prstGeom>
        </p:spPr>
      </p:pic>
      <p:sp>
        <p:nvSpPr>
          <p:cNvPr id="9" name="Rectangle 8"/>
          <p:cNvSpPr/>
          <p:nvPr/>
        </p:nvSpPr>
        <p:spPr bwMode="ltGray">
          <a:xfrm>
            <a:off x="-2" y="2726267"/>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10585825" y="2726267"/>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2869895"/>
            <a:ext cx="9613860" cy="1090788"/>
          </a:xfrm>
        </p:spPr>
        <p:txBody>
          <a:bodyPr anchor="ctr">
            <a:normAutofit/>
          </a:bodyPr>
          <a:lstStyle>
            <a:lvl1pPr algn="r">
              <a:defRPr sz="3600"/>
            </a:lvl1pPr>
          </a:lstStyle>
          <a:p>
            <a:r>
              <a:rPr lang="en-US"/>
              <a:t>Click to edit Master title style</a:t>
            </a:r>
            <a:endParaRPr lang="en-US" dirty="0"/>
          </a:p>
        </p:txBody>
      </p:sp>
      <p:sp>
        <p:nvSpPr>
          <p:cNvPr id="3" name="Text Placeholder 2"/>
          <p:cNvSpPr>
            <a:spLocks noGrp="1"/>
          </p:cNvSpPr>
          <p:nvPr>
            <p:ph type="body" idx="1"/>
          </p:nvPr>
        </p:nvSpPr>
        <p:spPr>
          <a:xfrm>
            <a:off x="680322" y="4232171"/>
            <a:ext cx="9613860" cy="1704017"/>
          </a:xfrm>
        </p:spPr>
        <p:txBody>
          <a:bodyPr>
            <a:normAutofit/>
          </a:bodyPr>
          <a:lstStyle>
            <a:lvl1pPr marL="0" indent="0" algn="r">
              <a:buNone/>
              <a:defRPr sz="20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30578ACC-22D6-47C1-A373-4FD133E34F3C}" type="datetimeFigureOut">
              <a:rPr lang="en-US" dirty="0"/>
              <a:t>5/1/2017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10729455" y="2869895"/>
            <a:ext cx="1154151" cy="1090789"/>
          </a:xfrm>
        </p:spPr>
        <p:txBody>
          <a:bodyPr/>
          <a:lstStyle/>
          <a:p>
            <a:fld id="{6D22F896-40B5-4ADD-8801-0D06FADFA095}" type="slidenum">
              <a:rPr lang="en-US" dirty="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0" name="Rectangle 9"/>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80320" y="2336873"/>
            <a:ext cx="4698358" cy="359931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594123" y="2336873"/>
            <a:ext cx="4700058" cy="359931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E5A6C69-6797-4E8A-BF37-F2C3751466E9}" type="datetimeFigureOut">
              <a:rPr lang="en-US" dirty="0"/>
              <a:t>5/1/2017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0" name="Picture 9"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1" name="Picture 10"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2" name="Rectangle 11"/>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Rectangle 12"/>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19" y="753229"/>
            <a:ext cx="9613863" cy="1080937"/>
          </a:xfrm>
        </p:spPr>
        <p:txBody>
          <a:bodyPr/>
          <a:lstStyle/>
          <a:p>
            <a:r>
              <a:rPr lang="en-US"/>
              <a:t>Click to edit Master title style</a:t>
            </a:r>
            <a:endParaRPr lang="en-US" dirty="0"/>
          </a:p>
        </p:txBody>
      </p:sp>
      <p:sp>
        <p:nvSpPr>
          <p:cNvPr id="3" name="Text Placeholder 2"/>
          <p:cNvSpPr>
            <a:spLocks noGrp="1"/>
          </p:cNvSpPr>
          <p:nvPr>
            <p:ph type="body" idx="1"/>
          </p:nvPr>
        </p:nvSpPr>
        <p:spPr>
          <a:xfrm>
            <a:off x="906350" y="2336873"/>
            <a:ext cx="4472327" cy="6931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80322" y="3030008"/>
            <a:ext cx="4698355" cy="290617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820154" y="2336873"/>
            <a:ext cx="4474028" cy="69207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5594123" y="3030008"/>
            <a:ext cx="4700059" cy="290617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D82014A1-A632-4878-A0D3-F52BA7563730}" type="datetimeFigureOut">
              <a:rPr lang="en-US" dirty="0"/>
              <a:t>5/1/2017</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6" name="Picture 5"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7" name="Picture 6"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8" name="Rectangle 7"/>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CE99F462-093F-4566-844B-4C71F2739DA5}" type="datetimeFigureOut">
              <a:rPr lang="en-US" dirty="0"/>
              <a:t>5/1/2017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4" descr="HD-ShadowShor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6" name="Rectangle 5"/>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Date Placeholder 1"/>
          <p:cNvSpPr>
            <a:spLocks noGrp="1"/>
          </p:cNvSpPr>
          <p:nvPr>
            <p:ph type="dt" sz="half" idx="10"/>
          </p:nvPr>
        </p:nvSpPr>
        <p:spPr/>
        <p:txBody>
          <a:bodyPr/>
          <a:lstStyle/>
          <a:p>
            <a:fld id="{3D24A7AC-904D-4781-85BA-7D10C17ED021}" type="datetimeFigureOut">
              <a:rPr lang="en-US" dirty="0"/>
              <a:t>5/1/2017</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0" name="Rectangle 9"/>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1" y="753227"/>
            <a:ext cx="9613859" cy="1080940"/>
          </a:xfrm>
        </p:spPr>
        <p:txBody>
          <a:bodyPr anchor="ctr">
            <a:normAutofit/>
          </a:bodyPr>
          <a:lstStyle>
            <a:lvl1pPr>
              <a:defRPr sz="3600"/>
            </a:lvl1pPr>
          </a:lstStyle>
          <a:p>
            <a:r>
              <a:rPr lang="en-US"/>
              <a:t>Click to edit Master title style</a:t>
            </a:r>
            <a:endParaRPr lang="en-US" dirty="0"/>
          </a:p>
        </p:txBody>
      </p:sp>
      <p:sp>
        <p:nvSpPr>
          <p:cNvPr id="3" name="Content Placeholder 2"/>
          <p:cNvSpPr>
            <a:spLocks noGrp="1"/>
          </p:cNvSpPr>
          <p:nvPr>
            <p:ph idx="1"/>
          </p:nvPr>
        </p:nvSpPr>
        <p:spPr>
          <a:xfrm>
            <a:off x="4685846" y="2336873"/>
            <a:ext cx="5608336" cy="359931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80322" y="2336872"/>
            <a:ext cx="3790078" cy="3599317"/>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E331444B-B92B-4E27-8C94-BB93EAF5CB18}" type="datetimeFigureOut">
              <a:rPr lang="en-US" dirty="0"/>
              <a:t>5/1/2017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0" name="Rectangle 9"/>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3" y="753228"/>
            <a:ext cx="9613857" cy="1080938"/>
          </a:xfrm>
        </p:spPr>
        <p:txBody>
          <a:bodyPr anchor="ctr">
            <a:normAutofit/>
          </a:bodyPr>
          <a:lstStyle>
            <a:lvl1pPr>
              <a:defRPr sz="3600"/>
            </a:lvl1pPr>
          </a:lstStyle>
          <a:p>
            <a:r>
              <a:rPr lang="en-US"/>
              <a:t>Click to edit Master title style</a:t>
            </a:r>
            <a:endParaRPr lang="en-US" dirty="0"/>
          </a:p>
        </p:txBody>
      </p:sp>
      <p:sp>
        <p:nvSpPr>
          <p:cNvPr id="3" name="Picture Placeholder 2"/>
          <p:cNvSpPr>
            <a:spLocks noGrp="1" noChangeAspect="1"/>
          </p:cNvSpPr>
          <p:nvPr>
            <p:ph type="pic" idx="1"/>
          </p:nvPr>
        </p:nvSpPr>
        <p:spPr>
          <a:xfrm>
            <a:off x="4868333" y="2336874"/>
            <a:ext cx="5425849" cy="3599312"/>
          </a:xfrm>
          <a:noFill/>
          <a:ln>
            <a:noFill/>
          </a:ln>
          <a:effectLst>
            <a:outerShdw blurRad="76200" dist="63500" dir="5040000" algn="tl" rotWithShape="0">
              <a:srgbClr val="000000">
                <a:alpha val="41000"/>
              </a:srgb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680323" y="2336873"/>
            <a:ext cx="3876256" cy="3599315"/>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363EFA5E-FA76-400D-B3DC-F0BA90E6D107}" type="datetimeFigureOut">
              <a:rPr lang="en-US" dirty="0"/>
              <a:t>5/1/2017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7" name="Picture 6" descr="hashOverlay-FullResolve.png"/>
          <p:cNvPicPr>
            <a:picLocks noChangeAspect="1"/>
          </p:cNvPicPr>
          <p:nvPr/>
        </p:nvPicPr>
        <p:blipFill>
          <a:blip r:embed="rId19">
            <a:alphaModFix amt="10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Placeholder 1"/>
          <p:cNvSpPr>
            <a:spLocks noGrp="1"/>
          </p:cNvSpPr>
          <p:nvPr>
            <p:ph type="title"/>
          </p:nvPr>
        </p:nvSpPr>
        <p:spPr>
          <a:xfrm>
            <a:off x="680321" y="753228"/>
            <a:ext cx="9613861" cy="1080938"/>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80321" y="2336873"/>
            <a:ext cx="9613861" cy="3599316"/>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550981" y="5936187"/>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9D6E9DEC-419B-4CC5-A080-3B06BD5A8291}" type="datetimeFigureOut">
              <a:rPr lang="en-US" dirty="0"/>
              <a:t>5/1/2017</a:t>
            </a:fld>
            <a:endParaRPr lang="en-US" dirty="0"/>
          </a:p>
        </p:txBody>
      </p:sp>
      <p:sp>
        <p:nvSpPr>
          <p:cNvPr id="5" name="Footer Placeholder 4"/>
          <p:cNvSpPr>
            <a:spLocks noGrp="1"/>
          </p:cNvSpPr>
          <p:nvPr>
            <p:ph type="ftr" sz="quarter" idx="3"/>
          </p:nvPr>
        </p:nvSpPr>
        <p:spPr>
          <a:xfrm>
            <a:off x="680321" y="5936188"/>
            <a:ext cx="6870660" cy="365125"/>
          </a:xfrm>
          <a:prstGeom prst="rect">
            <a:avLst/>
          </a:prstGeom>
        </p:spPr>
        <p:txBody>
          <a:bodyPr vert="horz" lIns="91440" tIns="45720" rIns="91440" bIns="45720" rtlCol="0" anchor="ctr"/>
          <a:lstStyle>
            <a:lvl1pPr algn="l">
              <a:defRPr sz="105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10729455" y="753227"/>
            <a:ext cx="1154151" cy="1090789"/>
          </a:xfrm>
          <a:prstGeom prst="rect">
            <a:avLst/>
          </a:prstGeom>
        </p:spPr>
        <p:txBody>
          <a:bodyPr vert="horz" lIns="91440" tIns="45720" rIns="91440" bIns="45720" rtlCol="0" anchor="ctr"/>
          <a:lstStyle>
            <a:lvl1pPr algn="l">
              <a:defRPr sz="3600">
                <a:solidFill>
                  <a:schemeClr val="tx1">
                    <a:tint val="75000"/>
                  </a:schemeClr>
                </a:solidFill>
              </a:defRPr>
            </a:lvl1pPr>
          </a:lstStyle>
          <a:p>
            <a:fld id="{6D22F896-40B5-4ADD-8801-0D06FADFA095}" type="slidenum">
              <a:rPr lang="en-US" dirty="0"/>
              <a:pPr/>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6" r:id="rId12"/>
    <p:sldLayoutId id="2147483663" r:id="rId13"/>
    <p:sldLayoutId id="2147483667" r:id="rId14"/>
    <p:sldLayoutId id="2147483668" r:id="rId15"/>
    <p:sldLayoutId id="2147483658" r:id="rId16"/>
    <p:sldLayoutId id="2147483659" r:id="rId17"/>
  </p:sldLayoutIdLst>
  <p:hf sldNum="0" hdr="0" ftr="0" dt="0"/>
  <p:txStyles>
    <p:titleStyle>
      <a:lvl1pPr algn="l" defTabSz="914400" rtl="0" eaLnBrk="1" latinLnBrk="0" hangingPunct="1">
        <a:lnSpc>
          <a:spcPct val="90000"/>
        </a:lnSpc>
        <a:spcBef>
          <a:spcPct val="0"/>
        </a:spcBef>
        <a:buNone/>
        <a:defRPr sz="36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hyperlink" Target="http://www.ascaa.org/index.php" TargetMode="External"/><Relationship Id="rId2" Type="http://schemas.openxmlformats.org/officeDocument/2006/relationships/notesSlide" Target="../notesSlides/notesSlide17.xml"/><Relationship Id="rId1" Type="http://schemas.openxmlformats.org/officeDocument/2006/relationships/slideLayout" Target="../slideLayouts/slideLayout2.xml"/><Relationship Id="rId5" Type="http://schemas.openxmlformats.org/officeDocument/2006/relationships/hyperlink" Target="https://www.nhlbi.nih.gov/health/health-topics/topics/sca" TargetMode="External"/><Relationship Id="rId4" Type="http://schemas.openxmlformats.org/officeDocument/2006/relationships/hyperlink" Target="http://sicklecellhouston.comcastbiz.net/" TargetMode="Externa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tiff"/><Relationship Id="rId2" Type="http://schemas.openxmlformats.org/officeDocument/2006/relationships/notesSlide" Target="../notesSlides/notesSlide1.xml"/><Relationship Id="rId1" Type="http://schemas.openxmlformats.org/officeDocument/2006/relationships/slideLayout" Target="../slideLayouts/slideLayout8.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tiff"/><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1.xml"/></Relationships>
</file>

<file path=ppt/slides/_rels/slide5.xml.rels><?xml version="1.0" encoding="UTF-8" standalone="yes"?>
<Relationships xmlns="http://schemas.openxmlformats.org/package/2006/relationships"><Relationship Id="rId3" Type="http://schemas.openxmlformats.org/officeDocument/2006/relationships/image" Target="../media/image6.tiff"/><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7.tiff"/><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8.tiff"/><Relationship Id="rId2" Type="http://schemas.openxmlformats.org/officeDocument/2006/relationships/notesSlide" Target="../notesSlides/notesSlide6.xml"/><Relationship Id="rId1" Type="http://schemas.openxmlformats.org/officeDocument/2006/relationships/slideLayout" Target="../slideLayouts/slideLayout15.xml"/><Relationship Id="rId4" Type="http://schemas.openxmlformats.org/officeDocument/2006/relationships/image" Target="../media/image9.jpg"/></Relationships>
</file>

<file path=ppt/slides/_rels/slide8.xml.rels><?xml version="1.0" encoding="UTF-8" standalone="yes"?>
<Relationships xmlns="http://schemas.openxmlformats.org/package/2006/relationships"><Relationship Id="rId3" Type="http://schemas.openxmlformats.org/officeDocument/2006/relationships/image" Target="../media/image10.tiff"/><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1.tiff"/><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Sickle Cell</a:t>
            </a:r>
          </a:p>
        </p:txBody>
      </p:sp>
      <p:sp>
        <p:nvSpPr>
          <p:cNvPr id="3" name="Subtitle 2"/>
          <p:cNvSpPr>
            <a:spLocks noGrp="1"/>
          </p:cNvSpPr>
          <p:nvPr>
            <p:ph type="subTitle" idx="1"/>
          </p:nvPr>
        </p:nvSpPr>
        <p:spPr>
          <a:xfrm>
            <a:off x="680322" y="4429761"/>
            <a:ext cx="8144134" cy="2631440"/>
          </a:xfrm>
        </p:spPr>
        <p:txBody>
          <a:bodyPr>
            <a:normAutofit/>
          </a:bodyPr>
          <a:lstStyle/>
          <a:p>
            <a:r>
              <a:rPr lang="en-US" dirty="0"/>
              <a:t>Diane </a:t>
            </a:r>
            <a:r>
              <a:rPr lang="en-US" dirty="0" err="1"/>
              <a:t>Bernaldo</a:t>
            </a:r>
            <a:r>
              <a:rPr lang="en-US" dirty="0"/>
              <a:t>, RN</a:t>
            </a:r>
          </a:p>
          <a:p>
            <a:r>
              <a:rPr lang="en-US" dirty="0" err="1"/>
              <a:t>Kalani</a:t>
            </a:r>
            <a:r>
              <a:rPr lang="en-US" dirty="0"/>
              <a:t> Faustina, RN</a:t>
            </a:r>
          </a:p>
          <a:p>
            <a:r>
              <a:rPr lang="en-US" dirty="0"/>
              <a:t>Megan Bentley, RN</a:t>
            </a:r>
          </a:p>
          <a:p>
            <a:r>
              <a:rPr lang="en-US" dirty="0"/>
              <a:t>Morgan James, RN</a:t>
            </a:r>
          </a:p>
          <a:p>
            <a:r>
              <a:rPr lang="en-US" dirty="0"/>
              <a:t>Zainab Kamara, RN</a:t>
            </a:r>
          </a:p>
          <a:p>
            <a:endParaRPr lang="en-US" dirty="0"/>
          </a:p>
        </p:txBody>
      </p:sp>
    </p:spTree>
    <p:extLst>
      <p:ext uri="{BB962C8B-B14F-4D97-AF65-F5344CB8AC3E}">
        <p14:creationId xmlns:p14="http://schemas.microsoft.com/office/powerpoint/2010/main" val="378252223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Physical Effects &amp; Sexual Effects </a:t>
            </a:r>
          </a:p>
        </p:txBody>
      </p:sp>
      <p:sp>
        <p:nvSpPr>
          <p:cNvPr id="3" name="Content Placeholder 2"/>
          <p:cNvSpPr>
            <a:spLocks noGrp="1"/>
          </p:cNvSpPr>
          <p:nvPr>
            <p:ph idx="1"/>
          </p:nvPr>
        </p:nvSpPr>
        <p:spPr>
          <a:xfrm>
            <a:off x="186612" y="2093277"/>
            <a:ext cx="14201191" cy="5315229"/>
          </a:xfrm>
        </p:spPr>
        <p:txBody>
          <a:bodyPr numCol="2">
            <a:normAutofit/>
          </a:bodyPr>
          <a:lstStyle/>
          <a:p>
            <a:pPr marL="0" indent="0">
              <a:lnSpc>
                <a:spcPct val="100000"/>
              </a:lnSpc>
              <a:buNone/>
            </a:pPr>
            <a:r>
              <a:rPr lang="en-US" sz="3200" b="1" u="sng" dirty="0"/>
              <a:t>Physical</a:t>
            </a:r>
          </a:p>
          <a:p>
            <a:pPr>
              <a:lnSpc>
                <a:spcPct val="100000"/>
              </a:lnSpc>
            </a:pPr>
            <a:r>
              <a:rPr lang="en-US" sz="2800" dirty="0"/>
              <a:t>Anemia</a:t>
            </a:r>
          </a:p>
          <a:p>
            <a:pPr>
              <a:lnSpc>
                <a:spcPct val="100000"/>
              </a:lnSpc>
            </a:pPr>
            <a:r>
              <a:rPr lang="en-US" sz="2800" dirty="0"/>
              <a:t>Pain</a:t>
            </a:r>
          </a:p>
          <a:p>
            <a:pPr>
              <a:lnSpc>
                <a:spcPct val="100000"/>
              </a:lnSpc>
            </a:pPr>
            <a:r>
              <a:rPr lang="en-US" sz="2800" dirty="0"/>
              <a:t>Stroke</a:t>
            </a:r>
          </a:p>
          <a:p>
            <a:pPr>
              <a:lnSpc>
                <a:spcPct val="100000"/>
              </a:lnSpc>
            </a:pPr>
            <a:r>
              <a:rPr lang="en-US" sz="2800" dirty="0"/>
              <a:t>Blindness</a:t>
            </a:r>
          </a:p>
          <a:p>
            <a:pPr>
              <a:lnSpc>
                <a:spcPct val="100000"/>
              </a:lnSpc>
            </a:pPr>
            <a:r>
              <a:rPr lang="en-US" sz="2800" dirty="0"/>
              <a:t>Leg Ulcers</a:t>
            </a:r>
          </a:p>
          <a:p>
            <a:pPr>
              <a:lnSpc>
                <a:spcPct val="100000"/>
              </a:lnSpc>
            </a:pPr>
            <a:r>
              <a:rPr lang="en-US" sz="2800" dirty="0"/>
              <a:t>Organ Damage</a:t>
            </a:r>
          </a:p>
          <a:p>
            <a:pPr>
              <a:lnSpc>
                <a:spcPct val="100000"/>
              </a:lnSpc>
            </a:pPr>
            <a:r>
              <a:rPr lang="en-US" sz="2800" dirty="0"/>
              <a:t>Acute Chest Syndrome</a:t>
            </a:r>
          </a:p>
          <a:p>
            <a:pPr>
              <a:lnSpc>
                <a:spcPct val="100000"/>
              </a:lnSpc>
            </a:pPr>
            <a:endParaRPr lang="en-US" sz="2800" b="1" dirty="0"/>
          </a:p>
          <a:p>
            <a:pPr>
              <a:lnSpc>
                <a:spcPct val="100000"/>
              </a:lnSpc>
            </a:pPr>
            <a:r>
              <a:rPr lang="en-US" sz="2800" dirty="0"/>
              <a:t>Gallstones</a:t>
            </a:r>
          </a:p>
          <a:p>
            <a:pPr>
              <a:lnSpc>
                <a:spcPct val="100000"/>
              </a:lnSpc>
            </a:pPr>
            <a:r>
              <a:rPr lang="en-US" sz="2800" dirty="0"/>
              <a:t>Pulmonary Hypertension</a:t>
            </a:r>
          </a:p>
          <a:p>
            <a:pPr marL="0" indent="0">
              <a:lnSpc>
                <a:spcPct val="100000"/>
              </a:lnSpc>
              <a:buNone/>
            </a:pPr>
            <a:r>
              <a:rPr lang="en-US" sz="3200" b="1" u="sng" dirty="0"/>
              <a:t>Sexual</a:t>
            </a:r>
            <a:endParaRPr lang="en-US" sz="2800" dirty="0"/>
          </a:p>
          <a:p>
            <a:pPr>
              <a:lnSpc>
                <a:spcPct val="100000"/>
              </a:lnSpc>
            </a:pPr>
            <a:r>
              <a:rPr lang="en-US" sz="2800" dirty="0"/>
              <a:t>Delayed Sexual Maturation</a:t>
            </a:r>
          </a:p>
          <a:p>
            <a:pPr>
              <a:lnSpc>
                <a:spcPct val="100000"/>
              </a:lnSpc>
            </a:pPr>
            <a:r>
              <a:rPr lang="en-US" sz="2800" dirty="0"/>
              <a:t>Sex Hormone Disturbances</a:t>
            </a:r>
          </a:p>
          <a:p>
            <a:pPr>
              <a:lnSpc>
                <a:spcPct val="100000"/>
              </a:lnSpc>
            </a:pPr>
            <a:r>
              <a:rPr lang="en-US" sz="2800" dirty="0"/>
              <a:t>Priapism</a:t>
            </a:r>
          </a:p>
          <a:p>
            <a:pPr>
              <a:lnSpc>
                <a:spcPct val="100000"/>
              </a:lnSpc>
            </a:pPr>
            <a:r>
              <a:rPr lang="en-US" sz="2800" dirty="0"/>
              <a:t>Erection Problems</a:t>
            </a:r>
          </a:p>
          <a:p>
            <a:pPr>
              <a:lnSpc>
                <a:spcPct val="100000"/>
              </a:lnSpc>
            </a:pPr>
            <a:r>
              <a:rPr lang="en-US" sz="2800" dirty="0"/>
              <a:t>Reduced Fertility</a:t>
            </a: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29285" y="2279889"/>
            <a:ext cx="3530993" cy="3467768"/>
          </a:xfrm>
          <a:prstGeom prst="rect">
            <a:avLst/>
          </a:prstGeom>
        </p:spPr>
      </p:pic>
    </p:spTree>
    <p:extLst>
      <p:ext uri="{BB962C8B-B14F-4D97-AF65-F5344CB8AC3E}">
        <p14:creationId xmlns:p14="http://schemas.microsoft.com/office/powerpoint/2010/main" val="321389774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Prenatal Care and Childbearing</a:t>
            </a:r>
          </a:p>
        </p:txBody>
      </p:sp>
      <p:sp>
        <p:nvSpPr>
          <p:cNvPr id="3" name="Content Placeholder 2"/>
          <p:cNvSpPr>
            <a:spLocks noGrp="1"/>
          </p:cNvSpPr>
          <p:nvPr>
            <p:ph sz="half" idx="1"/>
          </p:nvPr>
        </p:nvSpPr>
        <p:spPr>
          <a:xfrm>
            <a:off x="680319" y="2336873"/>
            <a:ext cx="4974031" cy="3599316"/>
          </a:xfrm>
        </p:spPr>
        <p:txBody>
          <a:bodyPr>
            <a:noAutofit/>
          </a:bodyPr>
          <a:lstStyle/>
          <a:p>
            <a:pPr>
              <a:lnSpc>
                <a:spcPct val="150000"/>
              </a:lnSpc>
            </a:pPr>
            <a:r>
              <a:rPr lang="en-US" sz="2800" dirty="0"/>
              <a:t>Increase in Sickle Cell Crisis</a:t>
            </a:r>
          </a:p>
          <a:p>
            <a:pPr>
              <a:lnSpc>
                <a:spcPct val="150000"/>
              </a:lnSpc>
            </a:pPr>
            <a:r>
              <a:rPr lang="en-US" sz="2800" dirty="0"/>
              <a:t>Pre-term Labor</a:t>
            </a:r>
          </a:p>
          <a:p>
            <a:pPr>
              <a:lnSpc>
                <a:spcPct val="150000"/>
              </a:lnSpc>
            </a:pPr>
            <a:r>
              <a:rPr lang="en-US" sz="2800" dirty="0"/>
              <a:t>Low Birth Weight</a:t>
            </a:r>
          </a:p>
          <a:p>
            <a:pPr>
              <a:lnSpc>
                <a:spcPct val="150000"/>
              </a:lnSpc>
            </a:pPr>
            <a:r>
              <a:rPr lang="en-US" sz="2800" dirty="0"/>
              <a:t>Genetic Testing</a:t>
            </a:r>
          </a:p>
          <a:p>
            <a:pPr>
              <a:lnSpc>
                <a:spcPct val="150000"/>
              </a:lnSpc>
            </a:pPr>
            <a:r>
              <a:rPr lang="en-US" sz="2800" dirty="0"/>
              <a:t>Recessive Gene</a:t>
            </a:r>
          </a:p>
        </p:txBody>
      </p:sp>
      <p:pic>
        <p:nvPicPr>
          <p:cNvPr id="6" name="Content Placeholder 5"/>
          <p:cNvPicPr>
            <a:picLocks noGrp="1"/>
          </p:cNvPicPr>
          <p:nvPr>
            <p:ph sz="half" idx="2"/>
          </p:nvPr>
        </p:nvPicPr>
        <p:blipFill rotWithShape="1">
          <a:blip r:embed="rId3"/>
          <a:srcRect l="44444" t="43436" r="29847" b="14995"/>
          <a:stretch/>
        </p:blipFill>
        <p:spPr bwMode="auto">
          <a:xfrm>
            <a:off x="6376724" y="2336800"/>
            <a:ext cx="3956930" cy="3598863"/>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a:extLst>
            <a:ext uri="{53640926-AAD7-44D8-BBD7-CCE9431645EC}">
              <a14:shadowObscured xmlns:a14="http://schemas.microsoft.com/office/drawing/2010/main"/>
            </a:ext>
          </a:extLst>
        </p:spPr>
      </p:pic>
    </p:spTree>
    <p:extLst>
      <p:ext uri="{BB962C8B-B14F-4D97-AF65-F5344CB8AC3E}">
        <p14:creationId xmlns:p14="http://schemas.microsoft.com/office/powerpoint/2010/main" val="242415114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Substance Abuse vs Pseudoaddiction</a:t>
            </a:r>
          </a:p>
        </p:txBody>
      </p:sp>
      <p:sp>
        <p:nvSpPr>
          <p:cNvPr id="3" name="Content Placeholder 2"/>
          <p:cNvSpPr>
            <a:spLocks noGrp="1"/>
          </p:cNvSpPr>
          <p:nvPr>
            <p:ph idx="1"/>
          </p:nvPr>
        </p:nvSpPr>
        <p:spPr>
          <a:xfrm>
            <a:off x="354563" y="2336872"/>
            <a:ext cx="11402008" cy="4213217"/>
          </a:xfrm>
        </p:spPr>
        <p:txBody>
          <a:bodyPr>
            <a:noAutofit/>
          </a:bodyPr>
          <a:lstStyle/>
          <a:p>
            <a:pPr>
              <a:lnSpc>
                <a:spcPct val="150000"/>
              </a:lnSpc>
            </a:pPr>
            <a:r>
              <a:rPr lang="en-US" sz="3000" dirty="0"/>
              <a:t>What may seem like a substance abuse issue may actually be pseudoaddiction for those who suffer with sickle cell disease. </a:t>
            </a:r>
          </a:p>
          <a:p>
            <a:pPr>
              <a:lnSpc>
                <a:spcPct val="150000"/>
              </a:lnSpc>
            </a:pPr>
            <a:r>
              <a:rPr lang="en-US" sz="3000" dirty="0"/>
              <a:t>Pseudoaddicion is a condition resembling drug addiction but caused by under prescription of drugs to treat pain in the patient, causing them to seek </a:t>
            </a:r>
            <a:r>
              <a:rPr lang="en-US" sz="3000"/>
              <a:t>more.</a:t>
            </a:r>
            <a:endParaRPr lang="en-US" sz="3000" dirty="0"/>
          </a:p>
        </p:txBody>
      </p:sp>
    </p:spTree>
    <p:extLst>
      <p:ext uri="{BB962C8B-B14F-4D97-AF65-F5344CB8AC3E}">
        <p14:creationId xmlns:p14="http://schemas.microsoft.com/office/powerpoint/2010/main" val="250157340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Economical Effects</a:t>
            </a:r>
          </a:p>
        </p:txBody>
      </p:sp>
      <p:sp>
        <p:nvSpPr>
          <p:cNvPr id="3" name="Content Placeholder 2"/>
          <p:cNvSpPr>
            <a:spLocks noGrp="1"/>
          </p:cNvSpPr>
          <p:nvPr>
            <p:ph idx="1"/>
          </p:nvPr>
        </p:nvSpPr>
        <p:spPr>
          <a:xfrm>
            <a:off x="680321" y="2336872"/>
            <a:ext cx="9613861" cy="4054691"/>
          </a:xfrm>
        </p:spPr>
        <p:txBody>
          <a:bodyPr/>
          <a:lstStyle/>
          <a:p>
            <a:pPr>
              <a:lnSpc>
                <a:spcPct val="100000"/>
              </a:lnSpc>
            </a:pPr>
            <a:r>
              <a:rPr lang="en-US" sz="3200" dirty="0"/>
              <a:t>Health Care Cost (Undiscounted)</a:t>
            </a:r>
          </a:p>
          <a:p>
            <a:pPr lvl="1">
              <a:lnSpc>
                <a:spcPct val="100000"/>
              </a:lnSpc>
            </a:pPr>
            <a:r>
              <a:rPr lang="en-US" sz="3200" dirty="0"/>
              <a:t>30 to 39 years old</a:t>
            </a:r>
          </a:p>
          <a:p>
            <a:pPr lvl="2">
              <a:lnSpc>
                <a:spcPct val="100000"/>
              </a:lnSpc>
            </a:pPr>
            <a:r>
              <a:rPr lang="en-US" sz="3200" dirty="0"/>
              <a:t>$2,853.00 monthly per patient</a:t>
            </a:r>
          </a:p>
          <a:p>
            <a:pPr lvl="2">
              <a:lnSpc>
                <a:spcPct val="100000"/>
              </a:lnSpc>
            </a:pPr>
            <a:r>
              <a:rPr lang="en-US" sz="3200" dirty="0"/>
              <a:t>$34,266.00 annually per patient</a:t>
            </a:r>
          </a:p>
          <a:p>
            <a:pPr lvl="1">
              <a:lnSpc>
                <a:spcPct val="100000"/>
              </a:lnSpc>
            </a:pPr>
            <a:r>
              <a:rPr lang="en-US" sz="3200" dirty="0"/>
              <a:t>45+ years old</a:t>
            </a:r>
          </a:p>
          <a:p>
            <a:pPr lvl="2">
              <a:lnSpc>
                <a:spcPct val="100000"/>
              </a:lnSpc>
            </a:pPr>
            <a:r>
              <a:rPr lang="en-US" sz="3200" dirty="0"/>
              <a:t>$953,640.00 annually per patient</a:t>
            </a:r>
          </a:p>
          <a:p>
            <a:pPr lvl="2"/>
            <a:endParaRPr lang="en-US" dirty="0"/>
          </a:p>
        </p:txBody>
      </p:sp>
    </p:spTree>
    <p:extLst>
      <p:ext uri="{BB962C8B-B14F-4D97-AF65-F5344CB8AC3E}">
        <p14:creationId xmlns:p14="http://schemas.microsoft.com/office/powerpoint/2010/main" val="353572504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9361" y="325120"/>
            <a:ext cx="9613861" cy="1828800"/>
          </a:xfrm>
        </p:spPr>
        <p:txBody>
          <a:bodyPr/>
          <a:lstStyle/>
          <a:p>
            <a:r>
              <a:rPr lang="en-US" dirty="0"/>
              <a:t>Occupational Considerations and Hazards</a:t>
            </a:r>
            <a:br>
              <a:rPr lang="en-US" dirty="0"/>
            </a:br>
            <a:r>
              <a:rPr lang="en-US" dirty="0"/>
              <a:t>	&amp; Ability to cope with Stress</a:t>
            </a:r>
          </a:p>
        </p:txBody>
      </p:sp>
      <p:sp>
        <p:nvSpPr>
          <p:cNvPr id="3" name="Content Placeholder 2"/>
          <p:cNvSpPr>
            <a:spLocks noGrp="1"/>
          </p:cNvSpPr>
          <p:nvPr>
            <p:ph idx="1"/>
          </p:nvPr>
        </p:nvSpPr>
        <p:spPr>
          <a:xfrm>
            <a:off x="680321" y="1971040"/>
            <a:ext cx="5578239" cy="4886960"/>
          </a:xfrm>
        </p:spPr>
        <p:txBody>
          <a:bodyPr/>
          <a:lstStyle/>
          <a:p>
            <a:pPr marL="0" indent="0">
              <a:buNone/>
            </a:pPr>
            <a:r>
              <a:rPr lang="en-US" sz="3200" b="1" u="sng" dirty="0"/>
              <a:t>Occupational Considerations and Hazards</a:t>
            </a:r>
          </a:p>
          <a:p>
            <a:r>
              <a:rPr lang="en-US" sz="3200" dirty="0"/>
              <a:t>Avoid situations that can trigger a crisis</a:t>
            </a:r>
          </a:p>
          <a:p>
            <a:pPr lvl="1"/>
            <a:r>
              <a:rPr lang="en-US" sz="2800" dirty="0"/>
              <a:t>Abrupt changes in temperature</a:t>
            </a:r>
          </a:p>
          <a:p>
            <a:pPr lvl="1"/>
            <a:r>
              <a:rPr lang="en-US" sz="2800" dirty="0"/>
              <a:t>Extreme heat or cold</a:t>
            </a:r>
          </a:p>
          <a:p>
            <a:pPr marL="342900" lvl="1" indent="-342900"/>
            <a:r>
              <a:rPr lang="en-US" sz="3200" dirty="0"/>
              <a:t>Low energy, easily tired</a:t>
            </a:r>
          </a:p>
          <a:p>
            <a:pPr marL="342900" lvl="1" indent="-342900"/>
            <a:r>
              <a:rPr lang="en-US" sz="3200" dirty="0"/>
              <a:t>Pain Medication</a:t>
            </a:r>
          </a:p>
        </p:txBody>
      </p:sp>
      <p:sp>
        <p:nvSpPr>
          <p:cNvPr id="6" name="TextBox 5"/>
          <p:cNvSpPr txBox="1"/>
          <p:nvPr/>
        </p:nvSpPr>
        <p:spPr>
          <a:xfrm>
            <a:off x="6441440" y="1950720"/>
            <a:ext cx="5750560" cy="3046988"/>
          </a:xfrm>
          <a:prstGeom prst="rect">
            <a:avLst/>
          </a:prstGeom>
          <a:noFill/>
        </p:spPr>
        <p:txBody>
          <a:bodyPr wrap="square" rtlCol="0">
            <a:spAutoFit/>
          </a:bodyPr>
          <a:lstStyle/>
          <a:p>
            <a:r>
              <a:rPr lang="en-US" sz="3200" b="1" u="sng" dirty="0"/>
              <a:t>Ability to Cope With Stress</a:t>
            </a:r>
          </a:p>
          <a:p>
            <a:pPr marL="285750" indent="-285750">
              <a:buFont typeface="Arial" panose="020B0604020202020204" pitchFamily="34" charset="0"/>
              <a:buChar char="•"/>
            </a:pPr>
            <a:r>
              <a:rPr lang="en-US" sz="3200" dirty="0"/>
              <a:t>Sickle Cell Disease can be stressful</a:t>
            </a:r>
          </a:p>
          <a:p>
            <a:pPr marL="285750" indent="-285750">
              <a:buFont typeface="Arial" panose="020B0604020202020204" pitchFamily="34" charset="0"/>
              <a:buChar char="•"/>
            </a:pPr>
            <a:r>
              <a:rPr lang="en-US" sz="3200" dirty="0"/>
              <a:t>Pain</a:t>
            </a:r>
          </a:p>
          <a:p>
            <a:pPr marL="285750" indent="-285750">
              <a:buFont typeface="Arial" panose="020B0604020202020204" pitchFamily="34" charset="0"/>
              <a:buChar char="•"/>
            </a:pPr>
            <a:r>
              <a:rPr lang="en-US" sz="3200" dirty="0"/>
              <a:t>Decreased energy levels</a:t>
            </a:r>
          </a:p>
          <a:p>
            <a:pPr marL="285750" indent="-285750">
              <a:buFont typeface="Arial" panose="020B0604020202020204" pitchFamily="34" charset="0"/>
              <a:buChar char="•"/>
            </a:pPr>
            <a:r>
              <a:rPr lang="en-US" sz="3200" dirty="0"/>
              <a:t>Fear of the future</a:t>
            </a:r>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48670" y="4997708"/>
            <a:ext cx="3653764" cy="1585089"/>
          </a:xfrm>
          <a:prstGeom prst="rect">
            <a:avLst/>
          </a:prstGeom>
        </p:spPr>
      </p:pic>
    </p:spTree>
    <p:extLst>
      <p:ext uri="{BB962C8B-B14F-4D97-AF65-F5344CB8AC3E}">
        <p14:creationId xmlns:p14="http://schemas.microsoft.com/office/powerpoint/2010/main" val="207919794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Care Plan</a:t>
            </a:r>
          </a:p>
        </p:txBody>
      </p:sp>
      <p:sp>
        <p:nvSpPr>
          <p:cNvPr id="3" name="Content Placeholder 2"/>
          <p:cNvSpPr>
            <a:spLocks noGrp="1"/>
          </p:cNvSpPr>
          <p:nvPr>
            <p:ph idx="1"/>
          </p:nvPr>
        </p:nvSpPr>
        <p:spPr>
          <a:xfrm>
            <a:off x="680321" y="2052320"/>
            <a:ext cx="9613861" cy="4805680"/>
          </a:xfrm>
        </p:spPr>
        <p:txBody>
          <a:bodyPr>
            <a:normAutofit/>
          </a:bodyPr>
          <a:lstStyle/>
          <a:p>
            <a:pPr marL="0" indent="0">
              <a:buNone/>
            </a:pPr>
            <a:r>
              <a:rPr lang="en-US" sz="3200" b="1" u="sng" dirty="0"/>
              <a:t>Expected Outcomes</a:t>
            </a:r>
          </a:p>
          <a:p>
            <a:r>
              <a:rPr lang="en-US" sz="3200" dirty="0"/>
              <a:t>Patient will verbalize understanding of sickle cell disease, prevention of crisis and appropriate treatment</a:t>
            </a:r>
          </a:p>
          <a:p>
            <a:r>
              <a:rPr lang="en-US" sz="3200" dirty="0"/>
              <a:t>Patient identifies appropriate resources</a:t>
            </a:r>
          </a:p>
          <a:p>
            <a:r>
              <a:rPr lang="en-US" sz="3200" dirty="0"/>
              <a:t>Patient verbalizes intention to follow prescribed regimen</a:t>
            </a:r>
          </a:p>
          <a:p>
            <a:r>
              <a:rPr lang="en-US" sz="3200" dirty="0"/>
              <a:t>Patient demonstrates ongoing adherence to treatment plan</a:t>
            </a:r>
          </a:p>
          <a:p>
            <a:endParaRPr lang="en-US" dirty="0"/>
          </a:p>
        </p:txBody>
      </p:sp>
    </p:spTree>
    <p:extLst>
      <p:ext uri="{BB962C8B-B14F-4D97-AF65-F5344CB8AC3E}">
        <p14:creationId xmlns:p14="http://schemas.microsoft.com/office/powerpoint/2010/main" val="13634527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Care Plan (</a:t>
            </a:r>
            <a:r>
              <a:rPr lang="en-US" dirty="0" err="1"/>
              <a:t>cont</a:t>
            </a:r>
            <a:r>
              <a:rPr lang="en-US" dirty="0"/>
              <a:t>)</a:t>
            </a:r>
          </a:p>
        </p:txBody>
      </p:sp>
      <p:sp>
        <p:nvSpPr>
          <p:cNvPr id="3" name="Content Placeholder 2"/>
          <p:cNvSpPr>
            <a:spLocks noGrp="1"/>
          </p:cNvSpPr>
          <p:nvPr>
            <p:ph idx="1"/>
          </p:nvPr>
        </p:nvSpPr>
        <p:spPr>
          <a:xfrm>
            <a:off x="2751715" y="2378268"/>
            <a:ext cx="4870099" cy="4927600"/>
          </a:xfrm>
        </p:spPr>
        <p:txBody>
          <a:bodyPr/>
          <a:lstStyle/>
          <a:p>
            <a:pPr marL="0" indent="0">
              <a:buNone/>
            </a:pPr>
            <a:r>
              <a:rPr lang="en-US" sz="3200" b="1" u="sng" dirty="0"/>
              <a:t>Health Screening</a:t>
            </a:r>
          </a:p>
          <a:p>
            <a:r>
              <a:rPr lang="en-US" sz="2800" dirty="0"/>
              <a:t>Assess patient for crisis episode</a:t>
            </a:r>
          </a:p>
          <a:p>
            <a:r>
              <a:rPr lang="en-US" sz="2800" dirty="0"/>
              <a:t>Lab work </a:t>
            </a:r>
          </a:p>
          <a:p>
            <a:r>
              <a:rPr lang="en-US" sz="2800" dirty="0"/>
              <a:t>Assess factors that might negatively affect success in following prescribed regimen</a:t>
            </a:r>
          </a:p>
          <a:p>
            <a:endParaRPr lang="en-US" dirty="0"/>
          </a:p>
          <a:p>
            <a:pPr marL="0" indent="0">
              <a:buNone/>
            </a:pPr>
            <a:endParaRPr lang="en-US" dirty="0"/>
          </a:p>
        </p:txBody>
      </p:sp>
      <p:sp>
        <p:nvSpPr>
          <p:cNvPr id="4" name="TextBox 3"/>
          <p:cNvSpPr txBox="1"/>
          <p:nvPr/>
        </p:nvSpPr>
        <p:spPr>
          <a:xfrm>
            <a:off x="7722426" y="2357948"/>
            <a:ext cx="4929882" cy="3877985"/>
          </a:xfrm>
          <a:prstGeom prst="rect">
            <a:avLst/>
          </a:prstGeom>
          <a:noFill/>
        </p:spPr>
        <p:txBody>
          <a:bodyPr wrap="square" rtlCol="0">
            <a:spAutoFit/>
          </a:bodyPr>
          <a:lstStyle/>
          <a:p>
            <a:r>
              <a:rPr lang="en-US" sz="3200" b="1" u="sng" dirty="0"/>
              <a:t>Health Promotion</a:t>
            </a:r>
          </a:p>
          <a:p>
            <a:pPr marL="285750" indent="-285750">
              <a:buFont typeface="Arial" panose="020B0604020202020204" pitchFamily="34" charset="0"/>
              <a:buChar char="•"/>
            </a:pPr>
            <a:r>
              <a:rPr lang="en-US" sz="2800" dirty="0"/>
              <a:t>Infection</a:t>
            </a:r>
          </a:p>
          <a:p>
            <a:pPr marL="285750" indent="-285750">
              <a:buFont typeface="Arial" panose="020B0604020202020204" pitchFamily="34" charset="0"/>
              <a:buChar char="•"/>
            </a:pPr>
            <a:r>
              <a:rPr lang="en-US" sz="2800" dirty="0"/>
              <a:t>Emotional stress </a:t>
            </a:r>
          </a:p>
          <a:p>
            <a:pPr marL="285750" indent="-285750">
              <a:buFont typeface="Arial" panose="020B0604020202020204" pitchFamily="34" charset="0"/>
              <a:buChar char="•"/>
            </a:pPr>
            <a:r>
              <a:rPr lang="en-US" sz="2800" dirty="0"/>
              <a:t>Smoking and alcohol ingestion</a:t>
            </a:r>
          </a:p>
          <a:p>
            <a:pPr marL="285750" indent="-285750">
              <a:buFont typeface="Arial" panose="020B0604020202020204" pitchFamily="34" charset="0"/>
              <a:buChar char="•"/>
            </a:pPr>
            <a:r>
              <a:rPr lang="en-US" sz="2800" dirty="0"/>
              <a:t>Cold exposure </a:t>
            </a:r>
          </a:p>
          <a:p>
            <a:pPr marL="285750" indent="-285750">
              <a:buFont typeface="Arial" panose="020B0604020202020204" pitchFamily="34" charset="0"/>
              <a:buChar char="•"/>
            </a:pPr>
            <a:r>
              <a:rPr lang="en-US" sz="2800" dirty="0"/>
              <a:t>Extreme fatigue </a:t>
            </a:r>
          </a:p>
          <a:p>
            <a:pPr marL="285750" indent="-285750">
              <a:buFont typeface="Arial" panose="020B0604020202020204" pitchFamily="34" charset="0"/>
              <a:buChar char="•"/>
            </a:pPr>
            <a:r>
              <a:rPr lang="en-US" sz="2800" dirty="0"/>
              <a:t>High altitudes</a:t>
            </a:r>
          </a:p>
          <a:p>
            <a:pPr marL="285750" indent="-285750">
              <a:buFont typeface="Arial" panose="020B0604020202020204" pitchFamily="34" charset="0"/>
              <a:buChar char="•"/>
            </a:pPr>
            <a:endParaRPr lang="en-US"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0922" y="2357947"/>
            <a:ext cx="1938990" cy="3877986"/>
          </a:xfrm>
          <a:prstGeom prst="rect">
            <a:avLst/>
          </a:prstGeom>
        </p:spPr>
      </p:pic>
    </p:spTree>
    <p:extLst>
      <p:ext uri="{BB962C8B-B14F-4D97-AF65-F5344CB8AC3E}">
        <p14:creationId xmlns:p14="http://schemas.microsoft.com/office/powerpoint/2010/main" val="254510787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Care Plan (</a:t>
            </a:r>
            <a:r>
              <a:rPr lang="en-US" dirty="0" err="1"/>
              <a:t>cont</a:t>
            </a:r>
            <a:r>
              <a:rPr lang="en-US" dirty="0"/>
              <a:t>)</a:t>
            </a:r>
          </a:p>
        </p:txBody>
      </p:sp>
      <p:sp>
        <p:nvSpPr>
          <p:cNvPr id="3" name="Content Placeholder 2"/>
          <p:cNvSpPr>
            <a:spLocks noGrp="1"/>
          </p:cNvSpPr>
          <p:nvPr>
            <p:ph idx="1"/>
          </p:nvPr>
        </p:nvSpPr>
        <p:spPr>
          <a:xfrm>
            <a:off x="288438" y="2011680"/>
            <a:ext cx="3317862" cy="4846320"/>
          </a:xfrm>
        </p:spPr>
        <p:txBody>
          <a:bodyPr/>
          <a:lstStyle/>
          <a:p>
            <a:pPr marL="0" indent="0">
              <a:buNone/>
            </a:pPr>
            <a:r>
              <a:rPr lang="en-US" sz="3200" b="1" u="sng" dirty="0"/>
              <a:t>Health Interventions</a:t>
            </a:r>
          </a:p>
          <a:p>
            <a:r>
              <a:rPr lang="en-US" sz="2800" dirty="0"/>
              <a:t>Take prescribed medications</a:t>
            </a:r>
          </a:p>
          <a:p>
            <a:r>
              <a:rPr lang="en-US" sz="2800" dirty="0"/>
              <a:t>Drink 4 to 6 liters of fluid daily</a:t>
            </a:r>
          </a:p>
          <a:p>
            <a:r>
              <a:rPr lang="en-US" sz="2800" dirty="0"/>
              <a:t>Keep follow up appointments</a:t>
            </a:r>
          </a:p>
        </p:txBody>
      </p:sp>
      <p:sp>
        <p:nvSpPr>
          <p:cNvPr id="4" name="TextBox 3"/>
          <p:cNvSpPr txBox="1"/>
          <p:nvPr/>
        </p:nvSpPr>
        <p:spPr>
          <a:xfrm>
            <a:off x="8172252" y="3893141"/>
            <a:ext cx="4019747" cy="2739211"/>
          </a:xfrm>
          <a:prstGeom prst="rect">
            <a:avLst/>
          </a:prstGeom>
          <a:noFill/>
        </p:spPr>
        <p:txBody>
          <a:bodyPr wrap="square" rtlCol="0">
            <a:spAutoFit/>
          </a:bodyPr>
          <a:lstStyle/>
          <a:p>
            <a:r>
              <a:rPr lang="en-US" sz="3200" b="1" u="sng" dirty="0"/>
              <a:t>Health Education</a:t>
            </a:r>
          </a:p>
          <a:p>
            <a:pPr marL="285750" indent="-285750">
              <a:buFont typeface="Arial" panose="020B0604020202020204" pitchFamily="34" charset="0"/>
              <a:buChar char="•"/>
            </a:pPr>
            <a:r>
              <a:rPr lang="en-US" sz="2800" dirty="0"/>
              <a:t>Genetic counseling needed when planning a family</a:t>
            </a:r>
          </a:p>
          <a:p>
            <a:pPr marL="285750" indent="-285750">
              <a:buFont typeface="Arial" panose="020B0604020202020204" pitchFamily="34" charset="0"/>
              <a:buChar char="•"/>
            </a:pPr>
            <a:r>
              <a:rPr lang="en-US" sz="2800" dirty="0"/>
              <a:t>Refer to support groups</a:t>
            </a: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02241" y="2906087"/>
            <a:ext cx="4174070" cy="2617638"/>
          </a:xfrm>
          <a:prstGeom prst="rect">
            <a:avLst/>
          </a:prstGeom>
        </p:spPr>
      </p:pic>
    </p:spTree>
    <p:extLst>
      <p:ext uri="{BB962C8B-B14F-4D97-AF65-F5344CB8AC3E}">
        <p14:creationId xmlns:p14="http://schemas.microsoft.com/office/powerpoint/2010/main" val="156890941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Sickle Cell Anemia Resources</a:t>
            </a:r>
          </a:p>
        </p:txBody>
      </p:sp>
      <p:sp>
        <p:nvSpPr>
          <p:cNvPr id="3" name="Content Placeholder 2"/>
          <p:cNvSpPr>
            <a:spLocks noGrp="1"/>
          </p:cNvSpPr>
          <p:nvPr>
            <p:ph idx="1"/>
          </p:nvPr>
        </p:nvSpPr>
        <p:spPr>
          <a:xfrm>
            <a:off x="186612" y="2153920"/>
            <a:ext cx="11737910" cy="4551679"/>
          </a:xfrm>
        </p:spPr>
        <p:txBody>
          <a:bodyPr>
            <a:normAutofit/>
          </a:bodyPr>
          <a:lstStyle/>
          <a:p>
            <a:pPr marL="0" indent="0" algn="ctr">
              <a:buNone/>
            </a:pPr>
            <a:r>
              <a:rPr lang="en-US" sz="3200" dirty="0"/>
              <a:t>The American Sickle Cell Anemia Association</a:t>
            </a:r>
          </a:p>
          <a:p>
            <a:pPr marL="457200" lvl="1" indent="0" algn="ctr">
              <a:buNone/>
            </a:pPr>
            <a:r>
              <a:rPr lang="en-US" sz="2800" dirty="0">
                <a:solidFill>
                  <a:srgbClr val="FFFF00"/>
                </a:solidFill>
                <a:hlinkClick r:id="rId3"/>
              </a:rPr>
              <a:t>http://www.ascaa.org/index.php</a:t>
            </a:r>
            <a:endParaRPr lang="en-US" sz="2800" dirty="0">
              <a:solidFill>
                <a:srgbClr val="FFFF00"/>
              </a:solidFill>
            </a:endParaRPr>
          </a:p>
          <a:p>
            <a:pPr marL="457200" lvl="1" indent="0" algn="ctr">
              <a:buNone/>
            </a:pPr>
            <a:endParaRPr lang="en-US" sz="2800" dirty="0"/>
          </a:p>
          <a:p>
            <a:pPr marL="0" indent="0" algn="ctr">
              <a:buNone/>
            </a:pPr>
            <a:r>
              <a:rPr lang="en-US" sz="3200" dirty="0"/>
              <a:t>Sickle Cell Association of Houston</a:t>
            </a:r>
          </a:p>
          <a:p>
            <a:pPr marL="457200" lvl="1" indent="0" algn="ctr">
              <a:buNone/>
            </a:pPr>
            <a:r>
              <a:rPr lang="en-US" sz="2800" dirty="0">
                <a:hlinkClick r:id="rId4"/>
              </a:rPr>
              <a:t>http://sicklecellhouston.comcastbiz.net/</a:t>
            </a:r>
            <a:endParaRPr lang="en-US" sz="2800" dirty="0"/>
          </a:p>
          <a:p>
            <a:pPr marL="457200" lvl="1" indent="0" algn="ctr">
              <a:buNone/>
            </a:pPr>
            <a:endParaRPr lang="en-US" sz="2800" dirty="0"/>
          </a:p>
          <a:p>
            <a:pPr marL="0" indent="0" algn="ctr">
              <a:buNone/>
            </a:pPr>
            <a:r>
              <a:rPr lang="en-US" sz="3200" dirty="0"/>
              <a:t>U.S. Department of Health and Human Services- National Heart, Lung and Blood Institute</a:t>
            </a:r>
          </a:p>
          <a:p>
            <a:pPr marL="457200" lvl="1" indent="0" algn="ctr">
              <a:buNone/>
            </a:pPr>
            <a:r>
              <a:rPr lang="en-US" sz="2800" dirty="0">
                <a:hlinkClick r:id="rId5"/>
              </a:rPr>
              <a:t>https://www.nhlbi.nih.gov/health/health-topics/topics/sca</a:t>
            </a:r>
            <a:endParaRPr lang="en-US" sz="2800" dirty="0"/>
          </a:p>
          <a:p>
            <a:pPr marL="457200" lvl="1" indent="0" algn="ctr">
              <a:buNone/>
            </a:pPr>
            <a:endParaRPr lang="en-US" sz="2800" dirty="0"/>
          </a:p>
        </p:txBody>
      </p:sp>
    </p:spTree>
    <p:extLst>
      <p:ext uri="{BB962C8B-B14F-4D97-AF65-F5344CB8AC3E}">
        <p14:creationId xmlns:p14="http://schemas.microsoft.com/office/powerpoint/2010/main" val="309165214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References</a:t>
            </a:r>
          </a:p>
        </p:txBody>
      </p:sp>
      <p:sp>
        <p:nvSpPr>
          <p:cNvPr id="3" name="Content Placeholder 2"/>
          <p:cNvSpPr>
            <a:spLocks noGrp="1"/>
          </p:cNvSpPr>
          <p:nvPr>
            <p:ph idx="1"/>
          </p:nvPr>
        </p:nvSpPr>
        <p:spPr>
          <a:xfrm>
            <a:off x="680321" y="1971040"/>
            <a:ext cx="11511679" cy="5080000"/>
          </a:xfrm>
        </p:spPr>
        <p:txBody>
          <a:bodyPr>
            <a:normAutofit fontScale="92500" lnSpcReduction="20000"/>
          </a:bodyPr>
          <a:lstStyle/>
          <a:p>
            <a:r>
              <a:rPr lang="en-US" sz="2600" dirty="0"/>
              <a:t>American Journal of Hematology. (2009, July 03). Sickle cell disease healthcare costs high in U.S. Retrieved April 26, 2017, from http://www.reuters.com/article/us-sickle-cell-idUSTRE5623EL20090703</a:t>
            </a:r>
          </a:p>
          <a:p>
            <a:r>
              <a:rPr lang="en-US" sz="2600" dirty="0"/>
              <a:t>Center for Disease Control. (August 31, 2016). Sickle Cell Disease. Data &amp; Statistics. Retrieved April 23, 2017. https://www.cdc.gov/ncbddd/sicklecell/data.html</a:t>
            </a:r>
          </a:p>
          <a:p>
            <a:r>
              <a:rPr lang="en-US" sz="2600" dirty="0"/>
              <a:t>Centers for Disease Control and Prevention. (2015, September 14). Sickle Cell Disease and Pregnancy. Retrieved April 26, 2017, from https://www.cdc.gov/ncbddd/sicklecell/pregnancy.html</a:t>
            </a:r>
          </a:p>
          <a:p>
            <a:r>
              <a:rPr lang="en-US" sz="2600" dirty="0"/>
              <a:t>Duffy, T. (2014, July 7). Sexual Experiences in Men with Sickle Cell Disease – a Phenomenological Enquiry. Retrieved April 26, 2017, from http://www.sicklecellsociety.org/resources/sexual-experiences-in-men-with-sickle-cell-disease-a-phenomenological-enquiry/</a:t>
            </a:r>
          </a:p>
          <a:p>
            <a:r>
              <a:rPr lang="en-US" sz="2600" dirty="0" err="1"/>
              <a:t>Elander</a:t>
            </a:r>
            <a:r>
              <a:rPr lang="en-US" sz="2600" dirty="0"/>
              <a:t>, J., Lusher, J., Bevan, D., Telfer, P., &amp; Burton, B. (2004). Understanding the causes of problematic pain management in sickle cell disease: evidence that </a:t>
            </a:r>
            <a:r>
              <a:rPr lang="en-US" sz="2600" dirty="0" err="1"/>
              <a:t>pseudoaddiction</a:t>
            </a:r>
            <a:r>
              <a:rPr lang="en-US" sz="2600" dirty="0"/>
              <a:t> plays a more important role than genuine analgesic dependence. Journal Of Pain &amp; Symptom Management, 27(2), 156-169.</a:t>
            </a:r>
          </a:p>
          <a:p>
            <a:endParaRPr lang="en-US" dirty="0"/>
          </a:p>
          <a:p>
            <a:endParaRPr lang="en-US" dirty="0"/>
          </a:p>
          <a:p>
            <a:endParaRPr lang="en-US" sz="2000" dirty="0">
              <a:latin typeface="Calibri" panose="020F0502020204030204" pitchFamily="34" charset="0"/>
              <a:cs typeface="Calibri" panose="020F0502020204030204" pitchFamily="34" charset="0"/>
            </a:endParaRPr>
          </a:p>
          <a:p>
            <a:endParaRPr lang="en-US" dirty="0"/>
          </a:p>
          <a:p>
            <a:endParaRPr lang="en-US" dirty="0"/>
          </a:p>
          <a:p>
            <a:endParaRPr lang="en-US" dirty="0"/>
          </a:p>
          <a:p>
            <a:endParaRPr lang="en-US" dirty="0"/>
          </a:p>
        </p:txBody>
      </p:sp>
    </p:spTree>
    <p:extLst>
      <p:ext uri="{BB962C8B-B14F-4D97-AF65-F5344CB8AC3E}">
        <p14:creationId xmlns:p14="http://schemas.microsoft.com/office/powerpoint/2010/main" val="191769716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a:t>What is Sickle Cell Disease (SCD)?</a:t>
            </a:r>
          </a:p>
        </p:txBody>
      </p:sp>
      <p:sp>
        <p:nvSpPr>
          <p:cNvPr id="5" name="Text Placeholder 4"/>
          <p:cNvSpPr>
            <a:spLocks noGrp="1"/>
          </p:cNvSpPr>
          <p:nvPr>
            <p:ph type="body" sz="half" idx="2"/>
          </p:nvPr>
        </p:nvSpPr>
        <p:spPr>
          <a:xfrm>
            <a:off x="466531" y="2336872"/>
            <a:ext cx="5327076" cy="4063928"/>
          </a:xfrm>
        </p:spPr>
        <p:txBody>
          <a:bodyPr>
            <a:noAutofit/>
          </a:bodyPr>
          <a:lstStyle/>
          <a:p>
            <a:pPr marL="342900" indent="-342900">
              <a:buFont typeface="Arial" charset="0"/>
              <a:buChar char="•"/>
            </a:pPr>
            <a:r>
              <a:rPr lang="en-US" sz="2400" dirty="0"/>
              <a:t>Abnormal hemoglobin called </a:t>
            </a:r>
            <a:r>
              <a:rPr lang="en-US" sz="2400" i="1" dirty="0"/>
              <a:t>hemoglobin S </a:t>
            </a:r>
            <a:r>
              <a:rPr lang="en-US" sz="2400" dirty="0"/>
              <a:t>or sickle hemoglobin (National Heart, Lung, and Blood Institute, 2016).</a:t>
            </a:r>
          </a:p>
          <a:p>
            <a:pPr marL="342900" indent="-342900">
              <a:buFont typeface="Arial" charset="0"/>
              <a:buChar char="•"/>
            </a:pPr>
            <a:r>
              <a:rPr lang="en-US" sz="2400" dirty="0"/>
              <a:t>Inherited and not contagious</a:t>
            </a:r>
          </a:p>
          <a:p>
            <a:pPr marL="342900" indent="-342900">
              <a:buFont typeface="Arial" charset="0"/>
              <a:buChar char="•"/>
            </a:pPr>
            <a:r>
              <a:rPr lang="en-US" sz="2400" i="1" dirty="0"/>
              <a:t>Hemoglobin SS </a:t>
            </a:r>
            <a:r>
              <a:rPr lang="en-US" sz="2400" dirty="0"/>
              <a:t>is called </a:t>
            </a:r>
            <a:r>
              <a:rPr lang="en-US" sz="2400" i="1" dirty="0"/>
              <a:t>sickle cell anemia</a:t>
            </a:r>
            <a:r>
              <a:rPr lang="en-US" sz="2400" dirty="0"/>
              <a:t>- the most common and most severe kind of SCD</a:t>
            </a:r>
          </a:p>
          <a:p>
            <a:pPr marL="342900" indent="-342900">
              <a:buFont typeface="Arial" charset="0"/>
              <a:buChar char="•"/>
            </a:pPr>
            <a:r>
              <a:rPr lang="en-US" sz="2400" dirty="0"/>
              <a:t>Hemoglobin SC disease and hemoglobin S</a:t>
            </a:r>
            <a:r>
              <a:rPr lang="el-GR" sz="2400" dirty="0"/>
              <a:t>β</a:t>
            </a:r>
            <a:r>
              <a:rPr lang="en-US" sz="2400" dirty="0"/>
              <a:t> thalassemia are two common forms of SCD</a:t>
            </a:r>
          </a:p>
        </p:txBody>
      </p:sp>
      <p:sp>
        <p:nvSpPr>
          <p:cNvPr id="7" name="Rectangle 6"/>
          <p:cNvSpPr/>
          <p:nvPr/>
        </p:nvSpPr>
        <p:spPr>
          <a:xfrm rot="5400000">
            <a:off x="10083159" y="4028808"/>
            <a:ext cx="3236784" cy="215444"/>
          </a:xfrm>
          <a:prstGeom prst="rect">
            <a:avLst/>
          </a:prstGeom>
        </p:spPr>
        <p:txBody>
          <a:bodyPr wrap="none">
            <a:spAutoFit/>
          </a:bodyPr>
          <a:lstStyle/>
          <a:p>
            <a:r>
              <a:rPr lang="en-US" sz="800" dirty="0"/>
              <a:t>Image  curtesy of http://</a:t>
            </a:r>
            <a:r>
              <a:rPr lang="en-US" sz="800" dirty="0" err="1"/>
              <a:t>gudhealth.com</a:t>
            </a:r>
            <a:r>
              <a:rPr lang="en-US" sz="800" dirty="0"/>
              <a:t>/sickle-cell-</a:t>
            </a:r>
            <a:r>
              <a:rPr lang="en-US" sz="800" dirty="0" err="1"/>
              <a:t>anemia.html</a:t>
            </a:r>
            <a:endParaRPr lang="en-US" sz="800" dirty="0"/>
          </a:p>
        </p:txBody>
      </p:sp>
      <p:pic>
        <p:nvPicPr>
          <p:cNvPr id="10" name="Content Placeholder 9"/>
          <p:cNvPicPr>
            <a:picLocks noGrp="1" noChangeAspect="1"/>
          </p:cNvPicPr>
          <p:nvPr>
            <p:ph idx="1"/>
          </p:nvPr>
        </p:nvPicPr>
        <p:blipFill>
          <a:blip r:embed="rId3"/>
          <a:stretch>
            <a:fillRect/>
          </a:stretch>
        </p:blipFill>
        <p:spPr>
          <a:xfrm>
            <a:off x="5933205" y="2637015"/>
            <a:ext cx="5608638" cy="2998432"/>
          </a:xfrm>
          <a:prstGeom prst="rect">
            <a:avLst/>
          </a:prstGeom>
        </p:spPr>
      </p:pic>
    </p:spTree>
    <p:extLst>
      <p:ext uri="{BB962C8B-B14F-4D97-AF65-F5344CB8AC3E}">
        <p14:creationId xmlns:p14="http://schemas.microsoft.com/office/powerpoint/2010/main" val="386728024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References (</a:t>
            </a:r>
            <a:r>
              <a:rPr lang="en-US" dirty="0" err="1"/>
              <a:t>cont</a:t>
            </a:r>
            <a:r>
              <a:rPr lang="en-US" dirty="0"/>
              <a:t>)</a:t>
            </a:r>
          </a:p>
        </p:txBody>
      </p:sp>
      <p:sp>
        <p:nvSpPr>
          <p:cNvPr id="3" name="Content Placeholder 2"/>
          <p:cNvSpPr>
            <a:spLocks noGrp="1"/>
          </p:cNvSpPr>
          <p:nvPr>
            <p:ph idx="1"/>
          </p:nvPr>
        </p:nvSpPr>
        <p:spPr>
          <a:xfrm>
            <a:off x="680321" y="1971112"/>
            <a:ext cx="11511679" cy="4886887"/>
          </a:xfrm>
        </p:spPr>
        <p:txBody>
          <a:bodyPr>
            <a:normAutofit fontScale="92500"/>
          </a:bodyPr>
          <a:lstStyle/>
          <a:p>
            <a:r>
              <a:rPr lang="en-US" dirty="0"/>
              <a:t>Gil KM, Wilson JJ, </a:t>
            </a:r>
            <a:r>
              <a:rPr lang="en-US" dirty="0" err="1"/>
              <a:t>Edens</a:t>
            </a:r>
            <a:r>
              <a:rPr lang="en-US" dirty="0"/>
              <a:t> JL. (1997). The stability of pain coping strategies in young children adolescents, and adults with sickle cell disease over an 18-month period. </a:t>
            </a:r>
            <a:r>
              <a:rPr lang="en-US" dirty="0" err="1"/>
              <a:t>Clin</a:t>
            </a:r>
            <a:r>
              <a:rPr lang="en-US" dirty="0"/>
              <a:t> J Pain. ;13:110–115. </a:t>
            </a:r>
            <a:r>
              <a:rPr lang="en-US" dirty="0" err="1"/>
              <a:t>doi</a:t>
            </a:r>
            <a:r>
              <a:rPr lang="en-US" dirty="0"/>
              <a:t>: 10.1097/00002508-199706000-00005.</a:t>
            </a:r>
          </a:p>
          <a:p>
            <a:r>
              <a:rPr lang="en-US" dirty="0" err="1"/>
              <a:t>Gulanick</a:t>
            </a:r>
            <a:r>
              <a:rPr lang="en-US" dirty="0"/>
              <a:t>, M., &amp; Myers, J. L. (2011). Nursing care plans: diagnoses, interventions, and outcomes (7th ed.). pgs. 777-779. St. Louis, MO: Elsevier Mosby.</a:t>
            </a:r>
          </a:p>
          <a:p>
            <a:r>
              <a:rPr lang="en-US" dirty="0"/>
              <a:t>Images retrieved from https://www.google.com/search?q=sickle+cell+disease&amp;source=lnms&amp;tbm=isch&amp;sa=X&amp;ved=0ahUKEwiksOm53MjTAhUBRGMKHS2bCH8Q_AUICygC&amp;biw=1366&amp;bih=638</a:t>
            </a:r>
          </a:p>
          <a:p>
            <a:r>
              <a:rPr lang="en-US" dirty="0" err="1"/>
              <a:t>Kanter</a:t>
            </a:r>
            <a:r>
              <a:rPr lang="en-US" dirty="0"/>
              <a:t>, J., &amp; Kruse-</a:t>
            </a:r>
            <a:r>
              <a:rPr lang="en-US" dirty="0" err="1"/>
              <a:t>Jarres</a:t>
            </a:r>
            <a:r>
              <a:rPr lang="en-US" dirty="0"/>
              <a:t>, R. (2013). Review: Management of sickle cell disease from childhood through adulthood. Blood Reviews, 27279-287. doi:10.1016/j.blre.2013.09.001</a:t>
            </a:r>
          </a:p>
          <a:p>
            <a:r>
              <a:rPr lang="en-US" dirty="0"/>
              <a:t>Mayo Clinic. (2016, December 29). Sickle Cell Anemia. Retrieved April 26, 2017, from http://www.mayoclinic.org/diseases-conditions/sickle-cell-anemia/symptoms-causes/dxc-20303269</a:t>
            </a:r>
          </a:p>
          <a:p>
            <a:endParaRPr lang="en-US" sz="2000" dirty="0"/>
          </a:p>
        </p:txBody>
      </p:sp>
    </p:spTree>
    <p:extLst>
      <p:ext uri="{BB962C8B-B14F-4D97-AF65-F5344CB8AC3E}">
        <p14:creationId xmlns:p14="http://schemas.microsoft.com/office/powerpoint/2010/main" val="295532540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References (</a:t>
            </a:r>
            <a:r>
              <a:rPr lang="en-US" dirty="0" err="1"/>
              <a:t>cont</a:t>
            </a:r>
            <a:r>
              <a:rPr lang="en-US" dirty="0"/>
              <a:t>)</a:t>
            </a:r>
          </a:p>
        </p:txBody>
      </p:sp>
      <p:sp>
        <p:nvSpPr>
          <p:cNvPr id="3" name="Content Placeholder 2"/>
          <p:cNvSpPr>
            <a:spLocks noGrp="1"/>
          </p:cNvSpPr>
          <p:nvPr>
            <p:ph idx="1"/>
          </p:nvPr>
        </p:nvSpPr>
        <p:spPr>
          <a:xfrm>
            <a:off x="680321" y="2052320"/>
            <a:ext cx="11511679" cy="4805679"/>
          </a:xfrm>
        </p:spPr>
        <p:txBody>
          <a:bodyPr>
            <a:normAutofit lnSpcReduction="10000"/>
          </a:bodyPr>
          <a:lstStyle/>
          <a:p>
            <a:r>
              <a:rPr lang="en-US" dirty="0"/>
              <a:t>Miller, R. (2015). Sickle Cell </a:t>
            </a:r>
            <a:r>
              <a:rPr lang="en-US" dirty="0" err="1"/>
              <a:t>Diesease</a:t>
            </a:r>
            <a:r>
              <a:rPr lang="en-US" dirty="0"/>
              <a:t>. Retrieved April 23, 2017. http://kidshealth.org/en/parents/sickle-cell-anemia.html#</a:t>
            </a:r>
          </a:p>
          <a:p>
            <a:r>
              <a:rPr lang="en-US" dirty="0"/>
              <a:t>National Heart, Lung, and Blood Institute. (2016). What is sickle cell disease? Retrieved from https://www.nhlbi.nih.gov/health/health-topics/topics/sca</a:t>
            </a:r>
          </a:p>
          <a:p>
            <a:r>
              <a:rPr lang="en-US" dirty="0" err="1"/>
              <a:t>Rajinder</a:t>
            </a:r>
            <a:r>
              <a:rPr lang="en-US" dirty="0"/>
              <a:t> P., Hasan, S., Castro, O., </a:t>
            </a:r>
            <a:r>
              <a:rPr lang="en-US" dirty="0" err="1"/>
              <a:t>Perlin</a:t>
            </a:r>
            <a:r>
              <a:rPr lang="en-US" dirty="0"/>
              <a:t>, E., Kim, K. . (2003) Long-Term Outcomes in Patients with Sickle Cell Disease and Frequent </a:t>
            </a:r>
            <a:r>
              <a:rPr lang="en-US" dirty="0" err="1"/>
              <a:t>Vaso</a:t>
            </a:r>
            <a:r>
              <a:rPr lang="en-US" dirty="0"/>
              <a:t>-Occlusive Crises. The American Journal of the Medical Sciences 325:3, 107-109. </a:t>
            </a:r>
          </a:p>
          <a:p>
            <a:r>
              <a:rPr lang="en-US" dirty="0"/>
              <a:t>Rodgers, G., Walker, E,. </a:t>
            </a:r>
            <a:r>
              <a:rPr lang="en-US" dirty="0" err="1"/>
              <a:t>Podgor</a:t>
            </a:r>
            <a:r>
              <a:rPr lang="en-US" dirty="0"/>
              <a:t>, M. J., (1994). Mortality in Sickle Cell Disease. New England Journal of Medicine. http://www.nejm.org/toc/nejm/331/15/</a:t>
            </a:r>
          </a:p>
          <a:p>
            <a:r>
              <a:rPr lang="en-US" dirty="0"/>
              <a:t>Sickle cell disease healthcare costs high in U.S. (June, 2009). American Journal of Hematology. Retrieved April 21, 2017</a:t>
            </a:r>
          </a:p>
          <a:p>
            <a:r>
              <a:rPr lang="en-US" dirty="0"/>
              <a:t>Smith, Y. (2015). Sickle cell history. News medical. Retrieved from http://www.news-medical.net/health/Sickle-Cell-Disease-History.aspx</a:t>
            </a:r>
          </a:p>
          <a:p>
            <a:endParaRPr lang="en-US" dirty="0"/>
          </a:p>
          <a:p>
            <a:endParaRPr lang="en-US" dirty="0"/>
          </a:p>
          <a:p>
            <a:endParaRPr lang="en-US" dirty="0"/>
          </a:p>
          <a:p>
            <a:endParaRPr lang="en-US" dirty="0"/>
          </a:p>
        </p:txBody>
      </p:sp>
    </p:spTree>
    <p:extLst>
      <p:ext uri="{BB962C8B-B14F-4D97-AF65-F5344CB8AC3E}">
        <p14:creationId xmlns:p14="http://schemas.microsoft.com/office/powerpoint/2010/main" val="260446039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Pathophysiology</a:t>
            </a:r>
          </a:p>
        </p:txBody>
      </p:sp>
      <p:sp>
        <p:nvSpPr>
          <p:cNvPr id="3" name="Content Placeholder 2"/>
          <p:cNvSpPr>
            <a:spLocks noGrp="1"/>
          </p:cNvSpPr>
          <p:nvPr>
            <p:ph idx="1"/>
          </p:nvPr>
        </p:nvSpPr>
        <p:spPr>
          <a:xfrm>
            <a:off x="325758" y="2074299"/>
            <a:ext cx="11866242" cy="4652975"/>
          </a:xfrm>
        </p:spPr>
        <p:txBody>
          <a:bodyPr>
            <a:normAutofit/>
          </a:bodyPr>
          <a:lstStyle/>
          <a:p>
            <a:r>
              <a:rPr lang="en-US" sz="2800" dirty="0"/>
              <a:t>Normal hemoglobin are disc shaped; sickle hemoglobin are shaped like a crescent, or </a:t>
            </a:r>
            <a:r>
              <a:rPr lang="en-US" sz="2800" i="1" dirty="0"/>
              <a:t>sickle </a:t>
            </a:r>
            <a:r>
              <a:rPr lang="en-US" sz="2800" dirty="0"/>
              <a:t>shape.</a:t>
            </a:r>
          </a:p>
          <a:p>
            <a:r>
              <a:rPr lang="en-US" sz="2800" dirty="0"/>
              <a:t>Sickle-shaped cells cause blockage in vessels slowing or stopping blood flow, decreasing oxygenation of tissues.</a:t>
            </a:r>
          </a:p>
          <a:p>
            <a:r>
              <a:rPr lang="en-US" sz="2800" dirty="0"/>
              <a:t>Normal RBC’s live 90-120 days; sickle                                              cells last only 10-20 days.</a:t>
            </a:r>
          </a:p>
          <a:p>
            <a:r>
              <a:rPr lang="en-US" sz="2800" dirty="0"/>
              <a:t>Lack of tissue oxygenation causes pain                                             and organ damage.</a:t>
            </a:r>
          </a:p>
          <a:p>
            <a:r>
              <a:rPr lang="en-US" sz="2800" dirty="0"/>
              <a:t>Life-long illness</a:t>
            </a:r>
          </a:p>
          <a:p>
            <a:r>
              <a:rPr lang="en-US" sz="2800" dirty="0"/>
              <a:t>Severity varies from person to person</a:t>
            </a:r>
          </a:p>
        </p:txBody>
      </p:sp>
      <p:sp>
        <p:nvSpPr>
          <p:cNvPr id="7" name="Rectangle 6"/>
          <p:cNvSpPr/>
          <p:nvPr/>
        </p:nvSpPr>
        <p:spPr>
          <a:xfrm>
            <a:off x="7223854" y="6567813"/>
            <a:ext cx="4279888" cy="215444"/>
          </a:xfrm>
          <a:prstGeom prst="rect">
            <a:avLst/>
          </a:prstGeom>
        </p:spPr>
        <p:txBody>
          <a:bodyPr wrap="square">
            <a:spAutoFit/>
          </a:bodyPr>
          <a:lstStyle/>
          <a:p>
            <a:r>
              <a:rPr lang="en-US" sz="800" dirty="0"/>
              <a:t>Image </a:t>
            </a:r>
            <a:r>
              <a:rPr lang="en-US" sz="800" dirty="0" err="1"/>
              <a:t>curtesey</a:t>
            </a:r>
            <a:r>
              <a:rPr lang="en-US" sz="800" dirty="0"/>
              <a:t> of http://</a:t>
            </a:r>
            <a:r>
              <a:rPr lang="en-US" sz="800" dirty="0" err="1"/>
              <a:t>oncofertility.northwestern.edu</a:t>
            </a:r>
            <a:r>
              <a:rPr lang="en-US" sz="800" dirty="0"/>
              <a:t>/resources/sickle-cell-anemia</a:t>
            </a:r>
          </a:p>
        </p:txBody>
      </p:sp>
      <p:pic>
        <p:nvPicPr>
          <p:cNvPr id="8" name="Picture 7"/>
          <p:cNvPicPr>
            <a:picLocks noChangeAspect="1"/>
          </p:cNvPicPr>
          <p:nvPr/>
        </p:nvPicPr>
        <p:blipFill>
          <a:blip r:embed="rId3"/>
          <a:stretch>
            <a:fillRect/>
          </a:stretch>
        </p:blipFill>
        <p:spPr>
          <a:xfrm>
            <a:off x="7116277" y="3463222"/>
            <a:ext cx="4801609" cy="3131485"/>
          </a:xfrm>
          <a:prstGeom prst="rect">
            <a:avLst/>
          </a:prstGeom>
        </p:spPr>
      </p:pic>
    </p:spTree>
    <p:extLst>
      <p:ext uri="{BB962C8B-B14F-4D97-AF65-F5344CB8AC3E}">
        <p14:creationId xmlns:p14="http://schemas.microsoft.com/office/powerpoint/2010/main" val="156310879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sz="half" idx="2"/>
          </p:nvPr>
        </p:nvSpPr>
        <p:spPr/>
        <p:txBody>
          <a:bodyPr>
            <a:normAutofit/>
          </a:bodyPr>
          <a:lstStyle/>
          <a:p>
            <a:r>
              <a:rPr lang="en-US" sz="4000" dirty="0"/>
              <a:t>The History of Sickle Cell Disease</a:t>
            </a:r>
          </a:p>
        </p:txBody>
      </p:sp>
      <p:sp>
        <p:nvSpPr>
          <p:cNvPr id="7" name="Content Placeholder 2"/>
          <p:cNvSpPr txBox="1">
            <a:spLocks/>
          </p:cNvSpPr>
          <p:nvPr/>
        </p:nvSpPr>
        <p:spPr>
          <a:xfrm>
            <a:off x="680322" y="242596"/>
            <a:ext cx="11572639" cy="4866640"/>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9pPr>
          </a:lstStyle>
          <a:p>
            <a:r>
              <a:rPr lang="en-US" sz="2800" dirty="0"/>
              <a:t>In 1910- First published literature of sickle cell</a:t>
            </a:r>
          </a:p>
          <a:p>
            <a:r>
              <a:rPr lang="en-US" sz="2800" dirty="0"/>
              <a:t>In 1915- Suggested that SCD is an inherited condition</a:t>
            </a:r>
          </a:p>
          <a:p>
            <a:r>
              <a:rPr lang="en-US" sz="2800" dirty="0"/>
              <a:t>In 1922- common link between first four recorded cases- Africa</a:t>
            </a:r>
          </a:p>
          <a:p>
            <a:r>
              <a:rPr lang="en-US" sz="2800" dirty="0"/>
              <a:t>In 1973- average lifespan was 14 years.</a:t>
            </a:r>
          </a:p>
          <a:p>
            <a:r>
              <a:rPr lang="en-US" sz="2800" dirty="0"/>
              <a:t>Life expectancy today is 40-60 years.</a:t>
            </a:r>
          </a:p>
          <a:p>
            <a:r>
              <a:rPr lang="en-US" sz="2800" dirty="0"/>
              <a:t>Hematopoietic stem cell transplant (HSCT) in the only </a:t>
            </a:r>
            <a:r>
              <a:rPr lang="en-US" sz="2800" i="1" dirty="0"/>
              <a:t>cure</a:t>
            </a:r>
          </a:p>
          <a:p>
            <a:r>
              <a:rPr lang="en-US" sz="2800" dirty="0"/>
              <a:t>Well-matched donor is needed to have successful transplant</a:t>
            </a:r>
          </a:p>
          <a:p>
            <a:r>
              <a:rPr lang="en-US" sz="2800" dirty="0"/>
              <a:t>Effective treatments can reduce symptoms</a:t>
            </a:r>
          </a:p>
        </p:txBody>
      </p:sp>
    </p:spTree>
    <p:extLst>
      <p:ext uri="{BB962C8B-B14F-4D97-AF65-F5344CB8AC3E}">
        <p14:creationId xmlns:p14="http://schemas.microsoft.com/office/powerpoint/2010/main" val="203609754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Impact of Sickle Cell on Health Care System</a:t>
            </a:r>
          </a:p>
        </p:txBody>
      </p:sp>
      <p:pic>
        <p:nvPicPr>
          <p:cNvPr id="8" name="Content Placeholder 7"/>
          <p:cNvPicPr>
            <a:picLocks noGrp="1" noChangeAspect="1"/>
          </p:cNvPicPr>
          <p:nvPr>
            <p:ph sz="half" idx="2"/>
          </p:nvPr>
        </p:nvPicPr>
        <p:blipFill>
          <a:blip r:embed="rId3"/>
          <a:stretch>
            <a:fillRect/>
          </a:stretch>
        </p:blipFill>
        <p:spPr>
          <a:xfrm>
            <a:off x="6101442" y="2336800"/>
            <a:ext cx="4192739" cy="4093176"/>
          </a:xfrm>
          <a:prstGeom prst="rect">
            <a:avLst/>
          </a:prstGeom>
        </p:spPr>
      </p:pic>
      <p:sp>
        <p:nvSpPr>
          <p:cNvPr id="7" name="Content Placeholder 2"/>
          <p:cNvSpPr>
            <a:spLocks noGrp="1"/>
          </p:cNvSpPr>
          <p:nvPr>
            <p:ph sz="half" idx="1"/>
          </p:nvPr>
        </p:nvSpPr>
        <p:spPr>
          <a:xfrm>
            <a:off x="149290" y="2071396"/>
            <a:ext cx="5229388" cy="4646645"/>
          </a:xfrm>
        </p:spPr>
        <p:txBody>
          <a:bodyPr>
            <a:normAutofit fontScale="92500" lnSpcReduction="10000"/>
          </a:bodyPr>
          <a:lstStyle/>
          <a:p>
            <a:r>
              <a:rPr lang="en-US" sz="2800" dirty="0"/>
              <a:t>Health care have seen a rise in the treatment of Sickle Cell Patients. </a:t>
            </a:r>
          </a:p>
          <a:p>
            <a:r>
              <a:rPr lang="en-US" sz="2800" dirty="0"/>
              <a:t>The cost is higher among adult patients versus adolescent patients.</a:t>
            </a:r>
          </a:p>
          <a:p>
            <a:r>
              <a:rPr lang="en-US" sz="2800" dirty="0"/>
              <a:t>Many Inpatients are not economically able to pay for treatment which causes the health care system to rely on government aid and research grants to help subsidize the cost. </a:t>
            </a:r>
          </a:p>
        </p:txBody>
      </p:sp>
      <p:sp>
        <p:nvSpPr>
          <p:cNvPr id="9" name="Rectangle 8"/>
          <p:cNvSpPr/>
          <p:nvPr/>
        </p:nvSpPr>
        <p:spPr>
          <a:xfrm rot="5400000">
            <a:off x="8441279" y="4361628"/>
            <a:ext cx="3921251" cy="215444"/>
          </a:xfrm>
          <a:prstGeom prst="rect">
            <a:avLst/>
          </a:prstGeom>
        </p:spPr>
        <p:txBody>
          <a:bodyPr wrap="square">
            <a:spAutoFit/>
          </a:bodyPr>
          <a:lstStyle/>
          <a:p>
            <a:r>
              <a:rPr lang="en-US" sz="800" dirty="0"/>
              <a:t>Image curtesy of https://</a:t>
            </a:r>
            <a:r>
              <a:rPr lang="en-US" sz="800" dirty="0" err="1"/>
              <a:t>www.ubyssey.ca</a:t>
            </a:r>
            <a:r>
              <a:rPr lang="en-US" sz="800" dirty="0"/>
              <a:t>/science/sickle-cell-project-2017/</a:t>
            </a:r>
          </a:p>
        </p:txBody>
      </p:sp>
    </p:spTree>
    <p:extLst>
      <p:ext uri="{BB962C8B-B14F-4D97-AF65-F5344CB8AC3E}">
        <p14:creationId xmlns:p14="http://schemas.microsoft.com/office/powerpoint/2010/main" val="93495081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Impact of Sickle Cell on Children</a:t>
            </a:r>
          </a:p>
        </p:txBody>
      </p:sp>
      <p:sp>
        <p:nvSpPr>
          <p:cNvPr id="3" name="Content Placeholder 2"/>
          <p:cNvSpPr>
            <a:spLocks noGrp="1"/>
          </p:cNvSpPr>
          <p:nvPr>
            <p:ph sz="half" idx="1"/>
          </p:nvPr>
        </p:nvSpPr>
        <p:spPr>
          <a:xfrm>
            <a:off x="261257" y="2015412"/>
            <a:ext cx="5430416" cy="4842588"/>
          </a:xfrm>
        </p:spPr>
        <p:txBody>
          <a:bodyPr>
            <a:noAutofit/>
          </a:bodyPr>
          <a:lstStyle/>
          <a:p>
            <a:r>
              <a:rPr lang="en-US" sz="2600" dirty="0"/>
              <a:t>The effect of Sickle Cell on Children can cause many issues and prevent them from living a regular childhood.</a:t>
            </a:r>
          </a:p>
          <a:p>
            <a:r>
              <a:rPr lang="en-US" sz="2600" dirty="0"/>
              <a:t>Increase likelihood of bacterial infections and can even experience strokes.</a:t>
            </a:r>
          </a:p>
          <a:p>
            <a:r>
              <a:rPr lang="en-US" sz="2600" dirty="0"/>
              <a:t>Pain Crises has the biggest impact because it can be brought on by any stress to the body and turn a good day to a long painful one.</a:t>
            </a:r>
          </a:p>
        </p:txBody>
      </p:sp>
      <p:pic>
        <p:nvPicPr>
          <p:cNvPr id="5" name="Content Placeholder 4"/>
          <p:cNvPicPr>
            <a:picLocks noGrp="1" noChangeAspect="1"/>
          </p:cNvPicPr>
          <p:nvPr>
            <p:ph sz="half" idx="2"/>
          </p:nvPr>
        </p:nvPicPr>
        <p:blipFill>
          <a:blip r:embed="rId3"/>
          <a:stretch>
            <a:fillRect/>
          </a:stretch>
        </p:blipFill>
        <p:spPr>
          <a:xfrm>
            <a:off x="5836946" y="2572728"/>
            <a:ext cx="6143560" cy="3457366"/>
          </a:xfrm>
          <a:prstGeom prst="rect">
            <a:avLst/>
          </a:prstGeom>
        </p:spPr>
      </p:pic>
      <p:sp>
        <p:nvSpPr>
          <p:cNvPr id="6" name="Rectangle 5"/>
          <p:cNvSpPr/>
          <p:nvPr/>
        </p:nvSpPr>
        <p:spPr>
          <a:xfrm>
            <a:off x="6011037" y="5966754"/>
            <a:ext cx="3304110" cy="215444"/>
          </a:xfrm>
          <a:prstGeom prst="rect">
            <a:avLst/>
          </a:prstGeom>
        </p:spPr>
        <p:txBody>
          <a:bodyPr wrap="none">
            <a:spAutoFit/>
          </a:bodyPr>
          <a:lstStyle/>
          <a:p>
            <a:r>
              <a:rPr lang="en-US" sz="800" dirty="0"/>
              <a:t>Image curtesy of https://</a:t>
            </a:r>
            <a:r>
              <a:rPr lang="en-US" sz="800" dirty="0" err="1"/>
              <a:t>www.youtube.com</a:t>
            </a:r>
            <a:r>
              <a:rPr lang="en-US" sz="800" dirty="0"/>
              <a:t>/</a:t>
            </a:r>
            <a:r>
              <a:rPr lang="en-US" sz="800" dirty="0" err="1"/>
              <a:t>watch?v</a:t>
            </a:r>
            <a:r>
              <a:rPr lang="en-US" sz="800" dirty="0"/>
              <a:t>=rDN2_qccS3k</a:t>
            </a:r>
          </a:p>
        </p:txBody>
      </p:sp>
    </p:spTree>
    <p:extLst>
      <p:ext uri="{BB962C8B-B14F-4D97-AF65-F5344CB8AC3E}">
        <p14:creationId xmlns:p14="http://schemas.microsoft.com/office/powerpoint/2010/main" val="323548880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Impact of Sickle Cell on Adults</a:t>
            </a:r>
          </a:p>
        </p:txBody>
      </p:sp>
      <p:sp>
        <p:nvSpPr>
          <p:cNvPr id="19" name="Text Placeholder 18"/>
          <p:cNvSpPr>
            <a:spLocks noGrp="1"/>
          </p:cNvSpPr>
          <p:nvPr>
            <p:ph type="body" sz="half" idx="18"/>
          </p:nvPr>
        </p:nvSpPr>
        <p:spPr>
          <a:xfrm>
            <a:off x="534846" y="4694054"/>
            <a:ext cx="3049705" cy="2248770"/>
          </a:xfrm>
        </p:spPr>
        <p:txBody>
          <a:bodyPr>
            <a:noAutofit/>
          </a:bodyPr>
          <a:lstStyle/>
          <a:p>
            <a:r>
              <a:rPr lang="en-US" sz="2400" dirty="0"/>
              <a:t>Sickle Cell does not have a cure as of yet so it will carry to adulthood from childhood.</a:t>
            </a:r>
          </a:p>
          <a:p>
            <a:endParaRPr lang="en-US" sz="2400" dirty="0"/>
          </a:p>
        </p:txBody>
      </p:sp>
      <p:sp>
        <p:nvSpPr>
          <p:cNvPr id="20" name="Text Placeholder 19"/>
          <p:cNvSpPr>
            <a:spLocks noGrp="1"/>
          </p:cNvSpPr>
          <p:nvPr>
            <p:ph type="body" sz="half" idx="19"/>
          </p:nvPr>
        </p:nvSpPr>
        <p:spPr>
          <a:xfrm>
            <a:off x="4553290" y="4694055"/>
            <a:ext cx="3067297" cy="2248769"/>
          </a:xfrm>
        </p:spPr>
        <p:txBody>
          <a:bodyPr>
            <a:noAutofit/>
          </a:bodyPr>
          <a:lstStyle/>
          <a:p>
            <a:r>
              <a:rPr lang="en-US" sz="2400" dirty="0"/>
              <a:t>Face same symptoms of children with increase experience with pain crisis due to added stresses of adulthood</a:t>
            </a:r>
          </a:p>
          <a:p>
            <a:endParaRPr lang="en-US" sz="2400" dirty="0"/>
          </a:p>
        </p:txBody>
      </p:sp>
      <p:pic>
        <p:nvPicPr>
          <p:cNvPr id="27" name="Picture Placeholder 26"/>
          <p:cNvPicPr>
            <a:picLocks noGrp="1" noChangeAspect="1"/>
          </p:cNvPicPr>
          <p:nvPr>
            <p:ph type="pic" idx="22"/>
          </p:nvPr>
        </p:nvPicPr>
        <p:blipFill>
          <a:blip r:embed="rId3"/>
          <a:srcRect t="14974" b="14974"/>
          <a:stretch>
            <a:fillRect/>
          </a:stretch>
        </p:blipFill>
        <p:spPr>
          <a:xfrm>
            <a:off x="6671075" y="2515570"/>
            <a:ext cx="4052980" cy="2015990"/>
          </a:xfrm>
          <a:prstGeom prst="rect">
            <a:avLst/>
          </a:prstGeom>
        </p:spPr>
      </p:pic>
      <p:sp>
        <p:nvSpPr>
          <p:cNvPr id="21" name="Text Placeholder 20"/>
          <p:cNvSpPr>
            <a:spLocks noGrp="1"/>
          </p:cNvSpPr>
          <p:nvPr>
            <p:ph type="body" sz="half" idx="20"/>
          </p:nvPr>
        </p:nvSpPr>
        <p:spPr>
          <a:xfrm>
            <a:off x="8602153" y="4694054"/>
            <a:ext cx="3067563" cy="2158088"/>
          </a:xfrm>
        </p:spPr>
        <p:txBody>
          <a:bodyPr/>
          <a:lstStyle/>
          <a:p>
            <a:r>
              <a:rPr lang="en-US" sz="2400"/>
              <a:t>Psychological issues develop from living with the disease since childhood. </a:t>
            </a:r>
          </a:p>
          <a:p>
            <a:endParaRPr lang="en-US" sz="2400" dirty="0"/>
          </a:p>
        </p:txBody>
      </p:sp>
      <p:sp>
        <p:nvSpPr>
          <p:cNvPr id="5" name="TextBox 4"/>
          <p:cNvSpPr txBox="1"/>
          <p:nvPr/>
        </p:nvSpPr>
        <p:spPr>
          <a:xfrm>
            <a:off x="2630677" y="1997507"/>
            <a:ext cx="3068320" cy="369332"/>
          </a:xfrm>
          <a:prstGeom prst="rect">
            <a:avLst/>
          </a:prstGeom>
          <a:noFill/>
        </p:spPr>
        <p:txBody>
          <a:bodyPr wrap="square" rtlCol="0">
            <a:spAutoFit/>
          </a:bodyPr>
          <a:lstStyle/>
          <a:p>
            <a:r>
              <a:rPr lang="en-US" dirty="0"/>
              <a:t>Adult feet with Sickle Cell</a:t>
            </a:r>
          </a:p>
        </p:txBody>
      </p:sp>
      <p:pic>
        <p:nvPicPr>
          <p:cNvPr id="25" name="Picture Placeholder 24"/>
          <p:cNvPicPr>
            <a:picLocks noGrp="1" noChangeAspect="1"/>
          </p:cNvPicPr>
          <p:nvPr>
            <p:ph type="pic" idx="21"/>
          </p:nvPr>
        </p:nvPicPr>
        <p:blipFill>
          <a:blip r:embed="rId4">
            <a:extLst>
              <a:ext uri="{28A0092B-C50C-407E-A947-70E740481C1C}">
                <a14:useLocalDpi xmlns:a14="http://schemas.microsoft.com/office/drawing/2010/main" val="0"/>
              </a:ext>
            </a:extLst>
          </a:blip>
          <a:srcRect t="14348" b="14348"/>
          <a:stretch>
            <a:fillRect/>
          </a:stretch>
        </p:blipFill>
        <p:spPr>
          <a:xfrm>
            <a:off x="2191301" y="2571490"/>
            <a:ext cx="3926748" cy="1953606"/>
          </a:xfrm>
          <a:prstGeom prst="rect">
            <a:avLst/>
          </a:prstGeom>
        </p:spPr>
      </p:pic>
      <p:sp>
        <p:nvSpPr>
          <p:cNvPr id="26" name="Rectangle 25"/>
          <p:cNvSpPr/>
          <p:nvPr/>
        </p:nvSpPr>
        <p:spPr>
          <a:xfrm>
            <a:off x="1947684" y="2357675"/>
            <a:ext cx="4519293" cy="215444"/>
          </a:xfrm>
          <a:prstGeom prst="rect">
            <a:avLst/>
          </a:prstGeom>
        </p:spPr>
        <p:txBody>
          <a:bodyPr wrap="square">
            <a:spAutoFit/>
          </a:bodyPr>
          <a:lstStyle/>
          <a:p>
            <a:r>
              <a:rPr lang="en-US" sz="800"/>
              <a:t>Image curtesy of https://</a:t>
            </a:r>
            <a:r>
              <a:rPr lang="en-US" sz="800" dirty="0" err="1"/>
              <a:t>mshealth.wikispaces.com</a:t>
            </a:r>
            <a:r>
              <a:rPr lang="en-US" sz="800" dirty="0"/>
              <a:t>/EFFECTS-SICKLE+CELL+ANEMIA+BY+ROGER</a:t>
            </a:r>
          </a:p>
        </p:txBody>
      </p:sp>
      <p:sp>
        <p:nvSpPr>
          <p:cNvPr id="28" name="Rectangle 27"/>
          <p:cNvSpPr/>
          <p:nvPr/>
        </p:nvSpPr>
        <p:spPr>
          <a:xfrm rot="5400000">
            <a:off x="9858308" y="3284640"/>
            <a:ext cx="2181464" cy="461665"/>
          </a:xfrm>
          <a:prstGeom prst="rect">
            <a:avLst/>
          </a:prstGeom>
        </p:spPr>
        <p:txBody>
          <a:bodyPr wrap="square">
            <a:spAutoFit/>
          </a:bodyPr>
          <a:lstStyle/>
          <a:p>
            <a:r>
              <a:rPr lang="en-US" sz="800" dirty="0"/>
              <a:t>Image curtesy of http://</a:t>
            </a:r>
            <a:r>
              <a:rPr lang="en-US" sz="800" dirty="0" err="1"/>
              <a:t>ourweekly.com</a:t>
            </a:r>
            <a:r>
              <a:rPr lang="en-US" sz="800" dirty="0"/>
              <a:t>/news/2014/</a:t>
            </a:r>
            <a:r>
              <a:rPr lang="en-US" sz="800" dirty="0" err="1"/>
              <a:t>jul</a:t>
            </a:r>
            <a:r>
              <a:rPr lang="en-US" sz="800" dirty="0"/>
              <a:t>/10/partial-transplant-reverses-sickle-cell/</a:t>
            </a:r>
          </a:p>
        </p:txBody>
      </p:sp>
      <p:sp>
        <p:nvSpPr>
          <p:cNvPr id="29" name="Rectangle 28"/>
          <p:cNvSpPr/>
          <p:nvPr/>
        </p:nvSpPr>
        <p:spPr>
          <a:xfrm>
            <a:off x="6436418" y="1980764"/>
            <a:ext cx="3841629" cy="369332"/>
          </a:xfrm>
          <a:prstGeom prst="rect">
            <a:avLst/>
          </a:prstGeom>
        </p:spPr>
        <p:txBody>
          <a:bodyPr wrap="none">
            <a:spAutoFit/>
          </a:bodyPr>
          <a:lstStyle/>
          <a:p>
            <a:r>
              <a:rPr lang="en-US" dirty="0"/>
              <a:t>Patient </a:t>
            </a:r>
            <a:r>
              <a:rPr lang="en-US"/>
              <a:t>Receiving Blood Transfusion</a:t>
            </a:r>
            <a:endParaRPr lang="en-US" dirty="0"/>
          </a:p>
        </p:txBody>
      </p:sp>
    </p:spTree>
    <p:extLst>
      <p:ext uri="{BB962C8B-B14F-4D97-AF65-F5344CB8AC3E}">
        <p14:creationId xmlns:p14="http://schemas.microsoft.com/office/powerpoint/2010/main" val="169690395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Sickle Cell Statistics</a:t>
            </a:r>
          </a:p>
        </p:txBody>
      </p:sp>
      <p:sp>
        <p:nvSpPr>
          <p:cNvPr id="3" name="Content Placeholder 2"/>
          <p:cNvSpPr>
            <a:spLocks noGrp="1"/>
          </p:cNvSpPr>
          <p:nvPr>
            <p:ph idx="1"/>
          </p:nvPr>
        </p:nvSpPr>
        <p:spPr>
          <a:xfrm>
            <a:off x="660001" y="2198478"/>
            <a:ext cx="7532277" cy="3944829"/>
          </a:xfrm>
        </p:spPr>
        <p:txBody>
          <a:bodyPr/>
          <a:lstStyle/>
          <a:p>
            <a:pPr>
              <a:lnSpc>
                <a:spcPct val="100000"/>
              </a:lnSpc>
            </a:pPr>
            <a:r>
              <a:rPr lang="en-US" sz="2800" dirty="0"/>
              <a:t>SCD affects approximately 100,000 Americans.</a:t>
            </a:r>
          </a:p>
          <a:p>
            <a:pPr>
              <a:lnSpc>
                <a:spcPct val="100000"/>
              </a:lnSpc>
            </a:pPr>
            <a:r>
              <a:rPr lang="en-US" sz="2800" dirty="0"/>
              <a:t>SCD occurs among about 1 out of every 365 Black or African-American births.</a:t>
            </a:r>
          </a:p>
          <a:p>
            <a:pPr>
              <a:lnSpc>
                <a:spcPct val="100000"/>
              </a:lnSpc>
            </a:pPr>
            <a:r>
              <a:rPr lang="en-US" sz="2800" dirty="0"/>
              <a:t>SCD occurs among about 1 out of every 16,300 Hispanic-American births.</a:t>
            </a:r>
          </a:p>
          <a:p>
            <a:pPr>
              <a:lnSpc>
                <a:spcPct val="100000"/>
              </a:lnSpc>
            </a:pPr>
            <a:r>
              <a:rPr lang="en-US" sz="2800" dirty="0"/>
              <a:t>About 1 in 13 Black or African-American babies is born with sickle cell trait (SCT).</a:t>
            </a:r>
          </a:p>
          <a:p>
            <a:endParaRPr lang="en-US" dirty="0"/>
          </a:p>
        </p:txBody>
      </p:sp>
      <p:sp>
        <p:nvSpPr>
          <p:cNvPr id="5" name="TextBox 4"/>
          <p:cNvSpPr txBox="1"/>
          <p:nvPr/>
        </p:nvSpPr>
        <p:spPr>
          <a:xfrm>
            <a:off x="7763069" y="2198478"/>
            <a:ext cx="4373886" cy="461665"/>
          </a:xfrm>
          <a:prstGeom prst="rect">
            <a:avLst/>
          </a:prstGeom>
          <a:noFill/>
        </p:spPr>
        <p:txBody>
          <a:bodyPr wrap="square" rtlCol="0">
            <a:spAutoFit/>
          </a:bodyPr>
          <a:lstStyle/>
          <a:p>
            <a:r>
              <a:rPr lang="en-US" sz="2400" dirty="0"/>
              <a:t>Hand of Infant with Sickle Cell</a:t>
            </a:r>
          </a:p>
        </p:txBody>
      </p:sp>
      <p:pic>
        <p:nvPicPr>
          <p:cNvPr id="6" name="Picture 5"/>
          <p:cNvPicPr>
            <a:picLocks noChangeAspect="1"/>
          </p:cNvPicPr>
          <p:nvPr/>
        </p:nvPicPr>
        <p:blipFill>
          <a:blip r:embed="rId3"/>
          <a:stretch>
            <a:fillRect/>
          </a:stretch>
        </p:blipFill>
        <p:spPr>
          <a:xfrm>
            <a:off x="8192278" y="2658682"/>
            <a:ext cx="3484934" cy="3831851"/>
          </a:xfrm>
          <a:prstGeom prst="rect">
            <a:avLst/>
          </a:prstGeom>
        </p:spPr>
      </p:pic>
      <p:sp>
        <p:nvSpPr>
          <p:cNvPr id="7" name="Rectangle 6"/>
          <p:cNvSpPr/>
          <p:nvPr/>
        </p:nvSpPr>
        <p:spPr>
          <a:xfrm>
            <a:off x="7420946" y="6507619"/>
            <a:ext cx="4864359" cy="215444"/>
          </a:xfrm>
          <a:prstGeom prst="rect">
            <a:avLst/>
          </a:prstGeom>
        </p:spPr>
        <p:txBody>
          <a:bodyPr wrap="square">
            <a:spAutoFit/>
          </a:bodyPr>
          <a:lstStyle/>
          <a:p>
            <a:r>
              <a:rPr lang="en-US" sz="800" dirty="0"/>
              <a:t>Image curtesy of http://</a:t>
            </a:r>
            <a:r>
              <a:rPr lang="en-US" sz="800" dirty="0" err="1"/>
              <a:t>gotstemcells.blogspot.com</a:t>
            </a:r>
            <a:r>
              <a:rPr lang="en-US" sz="800" dirty="0"/>
              <a:t>/2013/07/get-informed-sickle-cell-</a:t>
            </a:r>
            <a:r>
              <a:rPr lang="en-US" sz="800" dirty="0" err="1"/>
              <a:t>disease.html</a:t>
            </a:r>
            <a:endParaRPr lang="en-US" sz="800" dirty="0"/>
          </a:p>
        </p:txBody>
      </p:sp>
    </p:spTree>
    <p:extLst>
      <p:ext uri="{BB962C8B-B14F-4D97-AF65-F5344CB8AC3E}">
        <p14:creationId xmlns:p14="http://schemas.microsoft.com/office/powerpoint/2010/main" val="152512626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Mental and Emotional Impact on Adults</a:t>
            </a:r>
          </a:p>
        </p:txBody>
      </p:sp>
      <p:sp>
        <p:nvSpPr>
          <p:cNvPr id="3" name="Content Placeholder 2"/>
          <p:cNvSpPr>
            <a:spLocks noGrp="1"/>
          </p:cNvSpPr>
          <p:nvPr>
            <p:ph idx="1"/>
          </p:nvPr>
        </p:nvSpPr>
        <p:spPr>
          <a:xfrm>
            <a:off x="149291" y="2336872"/>
            <a:ext cx="4795934" cy="4306523"/>
          </a:xfrm>
        </p:spPr>
        <p:txBody>
          <a:bodyPr>
            <a:noAutofit/>
          </a:bodyPr>
          <a:lstStyle/>
          <a:p>
            <a:r>
              <a:rPr lang="en-US" sz="3200" dirty="0"/>
              <a:t>Lower age of mortality</a:t>
            </a:r>
          </a:p>
          <a:p>
            <a:r>
              <a:rPr lang="en-US" sz="3200" dirty="0"/>
              <a:t>Fear of transfer to offspring</a:t>
            </a:r>
          </a:p>
          <a:p>
            <a:r>
              <a:rPr lang="en-US" sz="3200" dirty="0"/>
              <a:t>Fear of impact on love ones</a:t>
            </a:r>
          </a:p>
          <a:p>
            <a:r>
              <a:rPr lang="en-US" sz="3200" dirty="0"/>
              <a:t>Fear of onset of pain crisis</a:t>
            </a:r>
          </a:p>
        </p:txBody>
      </p:sp>
      <p:pic>
        <p:nvPicPr>
          <p:cNvPr id="4" name="Picture 3"/>
          <p:cNvPicPr>
            <a:picLocks noChangeAspect="1"/>
          </p:cNvPicPr>
          <p:nvPr/>
        </p:nvPicPr>
        <p:blipFill>
          <a:blip r:embed="rId3"/>
          <a:stretch>
            <a:fillRect/>
          </a:stretch>
        </p:blipFill>
        <p:spPr>
          <a:xfrm>
            <a:off x="5096466" y="2336873"/>
            <a:ext cx="6750302" cy="3802670"/>
          </a:xfrm>
          <a:prstGeom prst="rect">
            <a:avLst/>
          </a:prstGeom>
        </p:spPr>
      </p:pic>
      <p:sp>
        <p:nvSpPr>
          <p:cNvPr id="6" name="Rectangle 5"/>
          <p:cNvSpPr/>
          <p:nvPr/>
        </p:nvSpPr>
        <p:spPr>
          <a:xfrm>
            <a:off x="5487251" y="6139543"/>
            <a:ext cx="2106667" cy="215444"/>
          </a:xfrm>
          <a:prstGeom prst="rect">
            <a:avLst/>
          </a:prstGeom>
        </p:spPr>
        <p:txBody>
          <a:bodyPr wrap="none">
            <a:spAutoFit/>
          </a:bodyPr>
          <a:lstStyle/>
          <a:p>
            <a:r>
              <a:rPr lang="en-US" sz="800" dirty="0">
                <a:latin typeface="Helvetica" charset="0"/>
              </a:rPr>
              <a:t>Image curtesy of https://</a:t>
            </a:r>
            <a:r>
              <a:rPr lang="en-US" sz="800" dirty="0" err="1">
                <a:latin typeface="Helvetica" charset="0"/>
              </a:rPr>
              <a:t>g.co</a:t>
            </a:r>
            <a:r>
              <a:rPr lang="en-US" sz="800" dirty="0">
                <a:latin typeface="Helvetica" charset="0"/>
              </a:rPr>
              <a:t>/</a:t>
            </a:r>
            <a:r>
              <a:rPr lang="en-US" sz="800" dirty="0" err="1">
                <a:latin typeface="Helvetica" charset="0"/>
              </a:rPr>
              <a:t>kgs</a:t>
            </a:r>
            <a:r>
              <a:rPr lang="en-US" sz="800" dirty="0">
                <a:latin typeface="Helvetica" charset="0"/>
              </a:rPr>
              <a:t>/DZgw7G</a:t>
            </a:r>
            <a:endParaRPr lang="en-US" sz="800" dirty="0"/>
          </a:p>
        </p:txBody>
      </p:sp>
    </p:spTree>
    <p:extLst>
      <p:ext uri="{BB962C8B-B14F-4D97-AF65-F5344CB8AC3E}">
        <p14:creationId xmlns:p14="http://schemas.microsoft.com/office/powerpoint/2010/main" val="1624066877"/>
      </p:ext>
    </p:extLst>
  </p:cSld>
  <p:clrMapOvr>
    <a:masterClrMapping/>
  </p:clrMapOvr>
</p:sld>
</file>

<file path=ppt/theme/theme1.xml><?xml version="1.0" encoding="utf-8"?>
<a:theme xmlns:a="http://schemas.openxmlformats.org/drawingml/2006/main" name="Berlin">
  <a:themeElements>
    <a:clrScheme name="Berlin">
      <a:dk1>
        <a:sysClr val="windowText" lastClr="000000"/>
      </a:dk1>
      <a:lt1>
        <a:sysClr val="window" lastClr="FFFFFF"/>
      </a:lt1>
      <a:dk2>
        <a:srgbClr val="9D360E"/>
      </a:dk2>
      <a:lt2>
        <a:srgbClr val="E7E6E6"/>
      </a:lt2>
      <a:accent1>
        <a:srgbClr val="F09415"/>
      </a:accent1>
      <a:accent2>
        <a:srgbClr val="C1B56B"/>
      </a:accent2>
      <a:accent3>
        <a:srgbClr val="4BAF73"/>
      </a:accent3>
      <a:accent4>
        <a:srgbClr val="5AA6C0"/>
      </a:accent4>
      <a:accent5>
        <a:srgbClr val="D17DF9"/>
      </a:accent5>
      <a:accent6>
        <a:srgbClr val="FA7E5C"/>
      </a:accent6>
      <a:hlink>
        <a:srgbClr val="FFAE3E"/>
      </a:hlink>
      <a:folHlink>
        <a:srgbClr val="FCC77E"/>
      </a:folHlink>
    </a:clrScheme>
    <a:fontScheme name="Berlin">
      <a:majorFont>
        <a:latin typeface="Trebuchet MS"/>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rebuchet MS"/>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erlin">
      <a:fillStyleLst>
        <a:solidFill>
          <a:schemeClr val="phClr"/>
        </a:solidFill>
        <a:gradFill rotWithShape="1">
          <a:gsLst>
            <a:gs pos="0">
              <a:schemeClr val="phClr">
                <a:tint val="60000"/>
                <a:satMod val="100000"/>
                <a:lumMod val="110000"/>
              </a:schemeClr>
            </a:gs>
            <a:gs pos="100000">
              <a:schemeClr val="phClr">
                <a:tint val="70000"/>
                <a:satMod val="100000"/>
                <a:lumMod val="100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6000"/>
                <a:shade val="100000"/>
                <a:hueMod val="270000"/>
                <a:satMod val="200000"/>
                <a:lumMod val="128000"/>
              </a:schemeClr>
            </a:gs>
            <a:gs pos="50000">
              <a:schemeClr val="phClr">
                <a:shade val="100000"/>
                <a:hueMod val="100000"/>
                <a:satMod val="110000"/>
                <a:lumMod val="130000"/>
              </a:schemeClr>
            </a:gs>
            <a:gs pos="100000">
              <a:schemeClr val="phClr">
                <a:shade val="78000"/>
                <a:hueMod val="44000"/>
                <a:satMod val="200000"/>
                <a:lumMod val="69000"/>
              </a:schemeClr>
            </a:gs>
          </a:gsLst>
          <a:lin ang="2520000" scaled="0"/>
        </a:gradFill>
      </a:bgFillStyleLst>
    </a:fmtScheme>
  </a:themeElements>
  <a:objectDefaults/>
  <a:extraClrSchemeLst/>
  <a:extLst>
    <a:ext uri="{05A4C25C-085E-4340-85A3-A5531E510DB2}">
      <thm15:themeFamily xmlns:thm15="http://schemas.microsoft.com/office/thememl/2012/main" name="Berlin" id="{7B5DBA9E-B069-418E-9360-A61BDD0615A4}" vid="{C0CBE056-4EF4-4D92-969E-947779DA7AA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TM04033917[[fn=Berlin]]</Template>
  <TotalTime>1149</TotalTime>
  <Words>4497</Words>
  <Application>Microsoft Office PowerPoint</Application>
  <PresentationFormat>Widescreen</PresentationFormat>
  <Paragraphs>344</Paragraphs>
  <Slides>21</Slides>
  <Notes>19</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21</vt:i4>
      </vt:variant>
    </vt:vector>
  </HeadingPairs>
  <TitlesOfParts>
    <vt:vector size="26" baseType="lpstr">
      <vt:lpstr>Arial</vt:lpstr>
      <vt:lpstr>Calibri</vt:lpstr>
      <vt:lpstr>Helvetica</vt:lpstr>
      <vt:lpstr>Trebuchet MS</vt:lpstr>
      <vt:lpstr>Berlin</vt:lpstr>
      <vt:lpstr>Sickle Cell</vt:lpstr>
      <vt:lpstr>What is Sickle Cell Disease (SCD)?</vt:lpstr>
      <vt:lpstr>Pathophysiology</vt:lpstr>
      <vt:lpstr>PowerPoint Presentation</vt:lpstr>
      <vt:lpstr>Impact of Sickle Cell on Health Care System</vt:lpstr>
      <vt:lpstr>Impact of Sickle Cell on Children</vt:lpstr>
      <vt:lpstr>Impact of Sickle Cell on Adults</vt:lpstr>
      <vt:lpstr>Sickle Cell Statistics</vt:lpstr>
      <vt:lpstr>Mental and Emotional Impact on Adults</vt:lpstr>
      <vt:lpstr>Physical Effects &amp; Sexual Effects </vt:lpstr>
      <vt:lpstr>Prenatal Care and Childbearing</vt:lpstr>
      <vt:lpstr>Substance Abuse vs Pseudoaddiction</vt:lpstr>
      <vt:lpstr>Economical Effects</vt:lpstr>
      <vt:lpstr>Occupational Considerations and Hazards  &amp; Ability to cope with Stress</vt:lpstr>
      <vt:lpstr>Care Plan</vt:lpstr>
      <vt:lpstr>Care Plan (cont)</vt:lpstr>
      <vt:lpstr>Care Plan (cont)</vt:lpstr>
      <vt:lpstr>Sickle Cell Anemia Resources</vt:lpstr>
      <vt:lpstr>References</vt:lpstr>
      <vt:lpstr>References (cont)</vt:lpstr>
      <vt:lpstr>References (cont)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Physical Effects of SCD</dc:title>
  <dc:creator>Kalani Faustina</dc:creator>
  <cp:lastModifiedBy>KINGBRAR BRAR</cp:lastModifiedBy>
  <cp:revision>147</cp:revision>
  <dcterms:created xsi:type="dcterms:W3CDTF">2017-04-26T22:09:10Z</dcterms:created>
  <dcterms:modified xsi:type="dcterms:W3CDTF">2017-05-01T12:54:12Z</dcterms:modified>
</cp:coreProperties>
</file>